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70" r:id="rId2"/>
  </p:sldMasterIdLst>
  <p:notesMasterIdLst>
    <p:notesMasterId r:id="rId31"/>
  </p:notesMasterIdLst>
  <p:sldIdLst>
    <p:sldId id="289" r:id="rId3"/>
    <p:sldId id="259" r:id="rId4"/>
    <p:sldId id="257" r:id="rId5"/>
    <p:sldId id="260" r:id="rId6"/>
    <p:sldId id="261" r:id="rId7"/>
    <p:sldId id="262" r:id="rId8"/>
    <p:sldId id="263" r:id="rId9"/>
    <p:sldId id="258" r:id="rId10"/>
    <p:sldId id="264" r:id="rId11"/>
    <p:sldId id="265" r:id="rId12"/>
    <p:sldId id="268" r:id="rId13"/>
    <p:sldId id="269" r:id="rId14"/>
    <p:sldId id="267" r:id="rId15"/>
    <p:sldId id="270" r:id="rId16"/>
    <p:sldId id="271" r:id="rId17"/>
    <p:sldId id="272" r:id="rId18"/>
    <p:sldId id="273" r:id="rId19"/>
    <p:sldId id="274" r:id="rId20"/>
    <p:sldId id="275" r:id="rId21"/>
    <p:sldId id="276" r:id="rId22"/>
    <p:sldId id="285" r:id="rId23"/>
    <p:sldId id="278" r:id="rId24"/>
    <p:sldId id="279" r:id="rId25"/>
    <p:sldId id="280" r:id="rId26"/>
    <p:sldId id="281" r:id="rId27"/>
    <p:sldId id="282" r:id="rId28"/>
    <p:sldId id="287" r:id="rId29"/>
    <p:sldId id="291" r:id="rId3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son, Anne" initials="WA" lastIdx="34" clrIdx="0">
    <p:extLst>
      <p:ext uri="{19B8F6BF-5375-455C-9EA6-DF929625EA0E}">
        <p15:presenceInfo xmlns:p15="http://schemas.microsoft.com/office/powerpoint/2012/main" userId="S::annewilson@ashrae.org::89b3bae2-90fb-43a3-a40c-f248f7c09f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142"/>
    <a:srgbClr val="5F5F5F"/>
    <a:srgbClr val="91886F"/>
    <a:srgbClr val="7C745E"/>
    <a:srgbClr val="663300"/>
    <a:srgbClr val="996600"/>
    <a:srgbClr val="44546A"/>
    <a:srgbClr val="0066CC"/>
    <a:srgbClr val="422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0" autoAdjust="0"/>
    <p:restoredTop sz="76248" autoAdjust="0"/>
  </p:normalViewPr>
  <p:slideViewPr>
    <p:cSldViewPr snapToGrid="0">
      <p:cViewPr varScale="1">
        <p:scale>
          <a:sx n="65" d="100"/>
          <a:sy n="65" d="100"/>
        </p:scale>
        <p:origin x="634"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89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8"/>
          </a:xfrm>
          <a:prstGeom prst="rect">
            <a:avLst/>
          </a:prstGeom>
        </p:spPr>
        <p:txBody>
          <a:bodyPr vert="horz" lIns="99037" tIns="49518" rIns="99037" bIns="49518" rtlCol="0"/>
          <a:lstStyle>
            <a:lvl1pPr algn="l">
              <a:defRPr sz="1300"/>
            </a:lvl1pPr>
          </a:lstStyle>
          <a:p>
            <a:endParaRPr lang="en-US"/>
          </a:p>
        </p:txBody>
      </p:sp>
      <p:sp>
        <p:nvSpPr>
          <p:cNvPr id="3" name="Date Placeholder 2"/>
          <p:cNvSpPr>
            <a:spLocks noGrp="1"/>
          </p:cNvSpPr>
          <p:nvPr>
            <p:ph type="dt" idx="1"/>
          </p:nvPr>
        </p:nvSpPr>
        <p:spPr>
          <a:xfrm>
            <a:off x="4021294" y="0"/>
            <a:ext cx="3076364" cy="513508"/>
          </a:xfrm>
          <a:prstGeom prst="rect">
            <a:avLst/>
          </a:prstGeom>
        </p:spPr>
        <p:txBody>
          <a:bodyPr vert="horz" lIns="99037" tIns="49518" rIns="99037" bIns="49518" rtlCol="0"/>
          <a:lstStyle>
            <a:lvl1pPr algn="r">
              <a:defRPr sz="1300"/>
            </a:lvl1pPr>
          </a:lstStyle>
          <a:p>
            <a:fld id="{F12C308D-3478-4C26-AB7A-3A82960A8E53}" type="datetimeFigureOut">
              <a:rPr lang="en-US" smtClean="0"/>
              <a:t>8/9/2021</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37" tIns="49518" rIns="99037" bIns="49518" rtlCol="0" anchor="ctr"/>
          <a:lstStyle/>
          <a:p>
            <a:endParaRPr lang="en-US"/>
          </a:p>
        </p:txBody>
      </p:sp>
      <p:sp>
        <p:nvSpPr>
          <p:cNvPr id="5" name="Notes Placeholder 4"/>
          <p:cNvSpPr>
            <a:spLocks noGrp="1"/>
          </p:cNvSpPr>
          <p:nvPr>
            <p:ph type="body" sz="quarter" idx="3"/>
          </p:nvPr>
        </p:nvSpPr>
        <p:spPr>
          <a:xfrm>
            <a:off x="709931" y="4925408"/>
            <a:ext cx="5679440" cy="4029879"/>
          </a:xfrm>
          <a:prstGeom prst="rect">
            <a:avLst/>
          </a:prstGeom>
        </p:spPr>
        <p:txBody>
          <a:bodyPr vert="horz" lIns="99037" tIns="49518" rIns="99037" bIns="495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8"/>
            <a:ext cx="3076364" cy="513507"/>
          </a:xfrm>
          <a:prstGeom prst="rect">
            <a:avLst/>
          </a:prstGeom>
        </p:spPr>
        <p:txBody>
          <a:bodyPr vert="horz" lIns="99037" tIns="49518" rIns="99037" bIns="49518"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8"/>
            <a:ext cx="3076364" cy="513507"/>
          </a:xfrm>
          <a:prstGeom prst="rect">
            <a:avLst/>
          </a:prstGeom>
        </p:spPr>
        <p:txBody>
          <a:bodyPr vert="horz" lIns="99037" tIns="49518" rIns="99037" bIns="49518" rtlCol="0" anchor="b"/>
          <a:lstStyle>
            <a:lvl1pPr algn="r">
              <a:defRPr sz="1300"/>
            </a:lvl1pPr>
          </a:lstStyle>
          <a:p>
            <a:fld id="{110DD40F-5097-4467-897F-2B02521B2A6D}" type="slidenum">
              <a:rPr lang="en-US" smtClean="0"/>
              <a:t>‹#›</a:t>
            </a:fld>
            <a:endParaRPr lang="en-US"/>
          </a:p>
        </p:txBody>
      </p:sp>
    </p:spTree>
    <p:extLst>
      <p:ext uri="{BB962C8B-B14F-4D97-AF65-F5344CB8AC3E}">
        <p14:creationId xmlns:p14="http://schemas.microsoft.com/office/powerpoint/2010/main" val="119031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growth is, and always has been, a direct result of our members’ personal growth.</a:t>
            </a:r>
          </a:p>
          <a:p>
            <a:endParaRPr lang="en-US" dirty="0"/>
          </a:p>
          <a:p>
            <a:r>
              <a:rPr lang="en-US" dirty="0"/>
              <a:t>Today we’re going on a journey and we’ll see that since its inception, our Society has focused on that individual growth. </a:t>
            </a:r>
          </a:p>
          <a:p>
            <a:endParaRPr lang="en-US" dirty="0"/>
          </a:p>
          <a:p>
            <a:r>
              <a:rPr lang="en-US" dirty="0"/>
              <a:t>We’ll explore our rich history, not for history’s sake, but to appreciate how our founders established three sets of roots to help us grow – and how nourishing these roots led to our society’s global growth and impact. </a:t>
            </a:r>
          </a:p>
          <a:p>
            <a:endParaRPr lang="en-US" dirty="0"/>
          </a:p>
          <a:p>
            <a:r>
              <a:rPr lang="en-US" dirty="0"/>
              <a:t>Then we’ll come full circle to understand the importance for each of us to “Feed the Roots” today, and for future generations.</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a:t>
            </a:fld>
            <a:endParaRPr lang="en-US"/>
          </a:p>
        </p:txBody>
      </p:sp>
    </p:spTree>
    <p:extLst>
      <p:ext uri="{BB962C8B-B14F-4D97-AF65-F5344CB8AC3E}">
        <p14:creationId xmlns:p14="http://schemas.microsoft.com/office/powerpoint/2010/main" val="297274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sets of roots put in place by our founders have spread globally to our membership of more than 53,000. </a:t>
            </a:r>
          </a:p>
          <a:p>
            <a:endParaRPr lang="en-US" dirty="0"/>
          </a:p>
          <a:p>
            <a:r>
              <a:rPr lang="en-US" dirty="0"/>
              <a:t>As volunteers we’ve grown personally, gathering and serving – in our grassroots Chapters and Regions, and through our technical contributions. </a:t>
            </a:r>
          </a:p>
          <a:p>
            <a:endParaRPr lang="en-US" dirty="0"/>
          </a:p>
          <a:p>
            <a:r>
              <a:rPr lang="en-US" b="1" dirty="0"/>
              <a:t>[CLICK] </a:t>
            </a:r>
            <a:r>
              <a:rPr lang="en-US" b="0" dirty="0"/>
              <a:t>…and by uniting </a:t>
            </a:r>
            <a:r>
              <a:rPr lang="en-US" dirty="0"/>
              <a:t>we’ve had global impact</a:t>
            </a:r>
          </a:p>
          <a:p>
            <a:endParaRPr lang="en-US" dirty="0"/>
          </a:p>
          <a:p>
            <a:r>
              <a:rPr lang="en-US" b="1" dirty="0"/>
              <a:t>[CLICK] </a:t>
            </a:r>
            <a:r>
              <a:rPr lang="en-US" dirty="0"/>
              <a:t>… to serve humanity…</a:t>
            </a:r>
          </a:p>
          <a:p>
            <a:endParaRPr lang="en-US" dirty="0"/>
          </a:p>
          <a:p>
            <a:r>
              <a:rPr lang="en-US" dirty="0"/>
              <a:t>the first three words of our Mission..</a:t>
            </a:r>
          </a:p>
          <a:p>
            <a:endParaRPr lang="en-US" dirty="0"/>
          </a:p>
          <a:p>
            <a:r>
              <a:rPr lang="en-US" dirty="0"/>
              <a:t>Let’s look at just a few of these global impacts.</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11</a:t>
            </a:fld>
            <a:endParaRPr lang="en-US"/>
          </a:p>
        </p:txBody>
      </p:sp>
    </p:spTree>
    <p:extLst>
      <p:ext uri="{BB962C8B-B14F-4D97-AF65-F5344CB8AC3E}">
        <p14:creationId xmlns:p14="http://schemas.microsoft.com/office/powerpoint/2010/main" val="121185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Our technical, education and training materials are well-known and respected worldwide…and available to everyone through our technology portal.</a:t>
            </a:r>
          </a:p>
          <a:p>
            <a:endParaRPr lang="en-US" dirty="0"/>
          </a:p>
          <a:p>
            <a:r>
              <a:rPr lang="en-US" dirty="0"/>
              <a:t>They help ensure the built environment is efficient, resilient, reliable,  and addresses our world’s ever-changing needs.</a:t>
            </a:r>
          </a:p>
        </p:txBody>
      </p:sp>
      <p:sp>
        <p:nvSpPr>
          <p:cNvPr id="4" name="Slide Number Placeholder 3"/>
          <p:cNvSpPr>
            <a:spLocks noGrp="1"/>
          </p:cNvSpPr>
          <p:nvPr>
            <p:ph type="sldNum" sz="quarter" idx="5"/>
          </p:nvPr>
        </p:nvSpPr>
        <p:spPr/>
        <p:txBody>
          <a:bodyPr/>
          <a:lstStyle/>
          <a:p>
            <a:fld id="{110DD40F-5097-4467-897F-2B02521B2A6D}" type="slidenum">
              <a:rPr lang="en-US" smtClean="0"/>
              <a:t>12</a:t>
            </a:fld>
            <a:endParaRPr lang="en-US"/>
          </a:p>
        </p:txBody>
      </p:sp>
    </p:spTree>
    <p:extLst>
      <p:ext uri="{BB962C8B-B14F-4D97-AF65-F5344CB8AC3E}">
        <p14:creationId xmlns:p14="http://schemas.microsoft.com/office/powerpoint/2010/main" val="1681221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in the last 104 years you and members like you have funded research</a:t>
            </a:r>
          </a:p>
          <a:p>
            <a:r>
              <a:rPr lang="en-US" dirty="0"/>
              <a:t>including more than 2 million dollars last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and since 1959 more than 78 million dollars. Thank you.</a:t>
            </a:r>
          </a:p>
          <a:p>
            <a:endParaRPr lang="en-US" dirty="0"/>
          </a:p>
          <a:p>
            <a:endParaRPr lang="en-US" dirty="0"/>
          </a:p>
          <a:p>
            <a:r>
              <a:rPr lang="en-US" dirty="0"/>
              <a:t>This leads to quality, independent research.</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13</a:t>
            </a:fld>
            <a:endParaRPr lang="en-US"/>
          </a:p>
        </p:txBody>
      </p:sp>
    </p:spTree>
    <p:extLst>
      <p:ext uri="{BB962C8B-B14F-4D97-AF65-F5344CB8AC3E}">
        <p14:creationId xmlns:p14="http://schemas.microsoft.com/office/powerpoint/2010/main" val="222149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Board Member I’ve had the privilege to represent ASHRAE at other organizations’ conferences</a:t>
            </a:r>
          </a:p>
          <a:p>
            <a:endParaRPr lang="en-US" dirty="0"/>
          </a:p>
          <a:p>
            <a:r>
              <a:rPr lang="en-US" dirty="0"/>
              <a:t>Many of those associations absolutely covet our Young Engineers in ASHRAE, known as YEA – </a:t>
            </a:r>
            <a:r>
              <a:rPr lang="en-US" b="1" dirty="0"/>
              <a:t>[CLICK] </a:t>
            </a:r>
            <a:r>
              <a:rPr lang="en-US" dirty="0"/>
              <a:t> who are now about 20% of our membership.</a:t>
            </a:r>
          </a:p>
          <a:p>
            <a:endParaRPr lang="en-US" dirty="0"/>
          </a:p>
          <a:p>
            <a:r>
              <a:rPr lang="en-US" dirty="0"/>
              <a:t>YEA was a vision of many, and the young women and men who began in YEA are now leading us into the future and providing strong connections to young professionals and students entering our industry. </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14</a:t>
            </a:fld>
            <a:endParaRPr lang="en-US"/>
          </a:p>
        </p:txBody>
      </p:sp>
    </p:spTree>
    <p:extLst>
      <p:ext uri="{BB962C8B-B14F-4D97-AF65-F5344CB8AC3E}">
        <p14:creationId xmlns:p14="http://schemas.microsoft.com/office/powerpoint/2010/main" val="256991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most recent global impact is our Epidemic Task Force. Through volunteer efforts of more than 130 experts, </a:t>
            </a:r>
          </a:p>
          <a:p>
            <a:r>
              <a:rPr lang="en-US" b="1" dirty="0"/>
              <a:t>[CLICK] </a:t>
            </a:r>
            <a:r>
              <a:rPr lang="en-US" dirty="0"/>
              <a:t>ASHRAE is a beacon, providing needed  information to mitigate the spread of disease, reopen buildings, and deliver education for building owners and operators. </a:t>
            </a:r>
          </a:p>
          <a:p>
            <a:endParaRPr lang="en-US" dirty="0"/>
          </a:p>
          <a:p>
            <a:r>
              <a:rPr lang="en-US" dirty="0"/>
              <a:t>All to improve Indoor Environmental Quality – and keep people safe. The impact has been global, and touched each of us locally.</a:t>
            </a:r>
          </a:p>
          <a:p>
            <a:endParaRPr lang="en-US" dirty="0"/>
          </a:p>
          <a:p>
            <a:r>
              <a:rPr lang="en-US" dirty="0"/>
              <a:t>This hit home personally. </a:t>
            </a:r>
          </a:p>
          <a:p>
            <a:r>
              <a:rPr lang="en-US" b="1" dirty="0"/>
              <a:t>[CLICK] </a:t>
            </a:r>
            <a:r>
              <a:rPr lang="en-US" dirty="0"/>
              <a:t>My wife, Jen, has an ASHRAE magnet on her van, and was speaking with her college roommate who works for the La Crosse County Health Department.</a:t>
            </a:r>
          </a:p>
          <a:p>
            <a:r>
              <a:rPr lang="en-US" dirty="0"/>
              <a:t>… Jen’s college roommate said, “ ASHRAE, we use their information.”</a:t>
            </a:r>
          </a:p>
          <a:p>
            <a:endParaRPr lang="en-US" dirty="0"/>
          </a:p>
          <a:p>
            <a:r>
              <a:rPr lang="en-US" dirty="0"/>
              <a:t>THAT is impact.</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15</a:t>
            </a:fld>
            <a:endParaRPr lang="en-US"/>
          </a:p>
        </p:txBody>
      </p:sp>
    </p:spTree>
    <p:extLst>
      <p:ext uri="{BB962C8B-B14F-4D97-AF65-F5344CB8AC3E}">
        <p14:creationId xmlns:p14="http://schemas.microsoft.com/office/powerpoint/2010/main" val="243068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terms, it’s time for a  shout-out. We would not have made it through the past 16 months without the guidance, vision and drive of President Gulledge to embrace technology. </a:t>
            </a:r>
          </a:p>
          <a:p>
            <a:endParaRPr lang="en-US" dirty="0"/>
          </a:p>
          <a:p>
            <a:r>
              <a:rPr lang="en-US" dirty="0"/>
              <a:t>Who would have thought we could do our “work,” serve Chapter members and carry on our mission-- without leaving our homes for months. </a:t>
            </a:r>
          </a:p>
          <a:p>
            <a:endParaRPr lang="en-US" dirty="0"/>
          </a:p>
          <a:p>
            <a:r>
              <a:rPr lang="en-US" b="1" dirty="0"/>
              <a:t>[CLICK] </a:t>
            </a:r>
            <a:r>
              <a:rPr lang="en-US" dirty="0"/>
              <a:t>Chuck, thank you for leading us through these tough times.</a:t>
            </a:r>
          </a:p>
          <a:p>
            <a:endParaRPr lang="en-US" dirty="0"/>
          </a:p>
          <a:p>
            <a:r>
              <a:rPr lang="en-US" dirty="0"/>
              <a:t>But we all know that being fully digital has been hard.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16</a:t>
            </a:fld>
            <a:endParaRPr lang="en-US"/>
          </a:p>
        </p:txBody>
      </p:sp>
    </p:spTree>
    <p:extLst>
      <p:ext uri="{BB962C8B-B14F-4D97-AF65-F5344CB8AC3E}">
        <p14:creationId xmlns:p14="http://schemas.microsoft.com/office/powerpoint/2010/main" val="1921888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phenomenon was explained by author Alvin Toffler in his 1970’s book “Future Shock.” As our world uses higher technology, we, as people need and crave personal connections – in our case Member-to-Member connections.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To explain this, Toffler, coined the term “High-Tech / High Touch”. </a:t>
            </a:r>
          </a:p>
          <a:p>
            <a:endParaRPr lang="en-US" dirty="0"/>
          </a:p>
          <a:p>
            <a:r>
              <a:rPr lang="en-US" dirty="0"/>
              <a:t>I think we all really understand his point today.</a:t>
            </a:r>
          </a:p>
          <a:p>
            <a:endParaRPr lang="en-US" dirty="0"/>
          </a:p>
          <a:p>
            <a:r>
              <a:rPr lang="en-US" dirty="0"/>
              <a:t>How do we use this to move forward?</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17</a:t>
            </a:fld>
            <a:endParaRPr lang="en-US"/>
          </a:p>
        </p:txBody>
      </p:sp>
    </p:spTree>
    <p:extLst>
      <p:ext uri="{BB962C8B-B14F-4D97-AF65-F5344CB8AC3E}">
        <p14:creationId xmlns:p14="http://schemas.microsoft.com/office/powerpoint/2010/main" val="1892525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I’ve heard people say, “I can’t wait until things get back to normal.”</a:t>
            </a:r>
          </a:p>
          <a:p>
            <a:endParaRPr lang="en-US" dirty="0"/>
          </a:p>
          <a:p>
            <a:r>
              <a:rPr lang="en-US" dirty="0"/>
              <a:t>Please take no offense, but I don’t think we have any desire for “normal.”</a:t>
            </a:r>
          </a:p>
          <a:p>
            <a:endParaRPr lang="en-US" dirty="0"/>
          </a:p>
          <a:p>
            <a:r>
              <a:rPr lang="en-US" b="1" dirty="0"/>
              <a:t>[CLICK] </a:t>
            </a:r>
            <a:r>
              <a:rPr lang="en-US" dirty="0"/>
              <a:t>…what we really want is the ‘extraordinary” we have.</a:t>
            </a:r>
          </a:p>
          <a:p>
            <a:endParaRPr lang="en-US" dirty="0"/>
          </a:p>
          <a:p>
            <a:r>
              <a:rPr lang="en-US" dirty="0"/>
              <a:t>We will use our best virtual and personal practices, combined with historical roots,</a:t>
            </a:r>
          </a:p>
          <a:p>
            <a:r>
              <a:rPr lang="en-US" b="1" dirty="0"/>
              <a:t>[CLICK]</a:t>
            </a:r>
            <a:r>
              <a:rPr lang="en-US" dirty="0"/>
              <a:t> to move on to extraordinary. </a:t>
            </a:r>
          </a:p>
          <a:p>
            <a:endParaRPr lang="en-US" dirty="0"/>
          </a:p>
          <a:p>
            <a:r>
              <a:rPr lang="en-US" dirty="0"/>
              <a:t>Here’s how.</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18</a:t>
            </a:fld>
            <a:endParaRPr lang="en-US"/>
          </a:p>
        </p:txBody>
      </p:sp>
    </p:spTree>
    <p:extLst>
      <p:ext uri="{BB962C8B-B14F-4D97-AF65-F5344CB8AC3E}">
        <p14:creationId xmlns:p14="http://schemas.microsoft.com/office/powerpoint/2010/main" val="371790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deep technical roots will continue to be fed through education, training, standards, research and other materials produced by our volunteer experts – delivered both virtually and in person.</a:t>
            </a:r>
          </a:p>
          <a:p>
            <a:endParaRPr lang="en-US" dirty="0"/>
          </a:p>
          <a:p>
            <a:r>
              <a:rPr lang="en-US" b="1" dirty="0"/>
              <a:t>[CLICK] </a:t>
            </a:r>
            <a:r>
              <a:rPr lang="en-US" dirty="0"/>
              <a:t>The Distinguished Lecturers who present to your Chapters are often described as ASHRAE’s most successful program. They will continue to be available virtually (high tech) and when it’s safe for the Chapters and lecturers, we will get back to face-to-face presentations to provide the high touch.</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19</a:t>
            </a:fld>
            <a:endParaRPr lang="en-US"/>
          </a:p>
        </p:txBody>
      </p:sp>
    </p:spTree>
    <p:extLst>
      <p:ext uri="{BB962C8B-B14F-4D97-AF65-F5344CB8AC3E}">
        <p14:creationId xmlns:p14="http://schemas.microsoft.com/office/powerpoint/2010/main" val="238849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within our grassroots Chapters, the Presidential Award of Excellence has been streamlined and encourages </a:t>
            </a:r>
            <a:r>
              <a:rPr lang="en-US" dirty="0" err="1"/>
              <a:t>intraRegion</a:t>
            </a:r>
            <a:r>
              <a:rPr lang="en-US" dirty="0"/>
              <a:t> and intragenerational events and communications. Utilizing technology, we can connect, member-to-member, with other cultures and experiences.</a:t>
            </a:r>
          </a:p>
          <a:p>
            <a:endParaRPr lang="en-US" dirty="0"/>
          </a:p>
          <a:p>
            <a:r>
              <a:rPr lang="en-US" b="1" dirty="0"/>
              <a:t>[CLICK] </a:t>
            </a:r>
            <a:r>
              <a:rPr lang="en-US" dirty="0"/>
              <a:t>Also, our Chapters Regional Conferences are using hybrid configurations that combine virtual training and pre-meetings with the conferences. Now people who can’t travel can still participate.</a:t>
            </a:r>
          </a:p>
          <a:p>
            <a:endParaRPr lang="en-US" dirty="0"/>
          </a:p>
          <a:p>
            <a:r>
              <a:rPr lang="en-US" dirty="0"/>
              <a:t>But we all know there’s no replacement for all of us being together.</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20</a:t>
            </a:fld>
            <a:endParaRPr lang="en-US"/>
          </a:p>
        </p:txBody>
      </p:sp>
    </p:spTree>
    <p:extLst>
      <p:ext uri="{BB962C8B-B14F-4D97-AF65-F5344CB8AC3E}">
        <p14:creationId xmlns:p14="http://schemas.microsoft.com/office/powerpoint/2010/main" val="1570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heritage, our roots, begin in 1894 when 75 engineers meet in New York City and found our predecessor, the American Society of Heating and Ventilating Engineers, or ASHVE.</a:t>
            </a:r>
          </a:p>
        </p:txBody>
      </p:sp>
      <p:sp>
        <p:nvSpPr>
          <p:cNvPr id="4" name="Slide Number Placeholder 3"/>
          <p:cNvSpPr>
            <a:spLocks noGrp="1"/>
          </p:cNvSpPr>
          <p:nvPr>
            <p:ph type="sldNum" sz="quarter" idx="5"/>
          </p:nvPr>
        </p:nvSpPr>
        <p:spPr/>
        <p:txBody>
          <a:bodyPr/>
          <a:lstStyle/>
          <a:p>
            <a:fld id="{110DD40F-5097-4467-897F-2B02521B2A6D}" type="slidenum">
              <a:rPr lang="en-US" smtClean="0"/>
              <a:t>3</a:t>
            </a:fld>
            <a:endParaRPr lang="en-US"/>
          </a:p>
        </p:txBody>
      </p:sp>
    </p:spTree>
    <p:extLst>
      <p:ext uri="{BB962C8B-B14F-4D97-AF65-F5344CB8AC3E}">
        <p14:creationId xmlns:p14="http://schemas.microsoft.com/office/powerpoint/2010/main" val="380178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with our 1906 convention make up – where everyone looked like me but some had hair…and we have changed.</a:t>
            </a:r>
          </a:p>
          <a:p>
            <a:endParaRPr lang="en-US" dirty="0"/>
          </a:p>
          <a:p>
            <a:r>
              <a:rPr lang="en-US" b="1" dirty="0"/>
              <a:t>[CLICK] </a:t>
            </a:r>
            <a:r>
              <a:rPr lang="en-US" dirty="0"/>
              <a:t>The member-to-member connections we have today are astounding and vibrant. Vintage. Young, Women. Men.…global cultures. </a:t>
            </a:r>
          </a:p>
          <a:p>
            <a:endParaRPr lang="en-US" dirty="0"/>
          </a:p>
          <a:p>
            <a:r>
              <a:rPr lang="en-US" dirty="0"/>
              <a:t>So, in </a:t>
            </a:r>
            <a:r>
              <a:rPr lang="en-US" b="1" u="sng" dirty="0"/>
              <a:t>addition</a:t>
            </a:r>
            <a:r>
              <a:rPr lang="en-US" dirty="0"/>
              <a:t> to our present membership, we’ll continue to broaden inclusion through support of Young Engineers in ASHRAE, Women in ASHRAE and students. </a:t>
            </a:r>
          </a:p>
          <a:p>
            <a:endParaRPr lang="en-US" dirty="0"/>
          </a:p>
          <a:p>
            <a:r>
              <a:rPr lang="en-US" dirty="0"/>
              <a:t>Also, the Board’s new Diversity, Equity and Inclusion subcommittee will recommend ways to reach out to those presently underrepresented within ASHRAE.</a:t>
            </a:r>
          </a:p>
          <a:p>
            <a:endParaRPr lang="en-US" dirty="0"/>
          </a:p>
          <a:p>
            <a:r>
              <a:rPr lang="en-US" b="1" dirty="0"/>
              <a:t>[CLICK] </a:t>
            </a:r>
            <a:r>
              <a:rPr lang="en-US" dirty="0"/>
              <a:t>Because it’s not one or the other, it’s all of us, together, that make ASHRAE extraordinary.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21</a:t>
            </a:fld>
            <a:endParaRPr lang="en-US"/>
          </a:p>
        </p:txBody>
      </p:sp>
    </p:spTree>
    <p:extLst>
      <p:ext uri="{BB962C8B-B14F-4D97-AF65-F5344CB8AC3E}">
        <p14:creationId xmlns:p14="http://schemas.microsoft.com/office/powerpoint/2010/main" val="888163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fact is, nothing happens without each of you – our volunteers.</a:t>
            </a:r>
          </a:p>
          <a:p>
            <a:endParaRPr lang="en-US" dirty="0"/>
          </a:p>
          <a:p>
            <a:r>
              <a:rPr lang="en-US" dirty="0"/>
              <a:t>No matter how you choose to volunteer, you are our lifeblood and provide those resilient, deep  and widespread roots that weathered the storm and brought ASHRAE through a global pandemic. You are extraordinary.</a:t>
            </a:r>
          </a:p>
          <a:p>
            <a:endParaRPr lang="en-US" dirty="0"/>
          </a:p>
          <a:p>
            <a:r>
              <a:rPr lang="en-US" dirty="0"/>
              <a:t>Moving forward, three new ways to feed our roots have been developed.</a:t>
            </a:r>
          </a:p>
          <a:p>
            <a:endParaRPr lang="en-US" dirty="0"/>
          </a:p>
          <a:p>
            <a:r>
              <a:rPr lang="en-US" dirty="0"/>
              <a:t>The first provides personal growth.</a:t>
            </a:r>
          </a:p>
        </p:txBody>
      </p:sp>
      <p:sp>
        <p:nvSpPr>
          <p:cNvPr id="4" name="Slide Number Placeholder 3"/>
          <p:cNvSpPr>
            <a:spLocks noGrp="1"/>
          </p:cNvSpPr>
          <p:nvPr>
            <p:ph type="sldNum" sz="quarter" idx="5"/>
          </p:nvPr>
        </p:nvSpPr>
        <p:spPr/>
        <p:txBody>
          <a:bodyPr/>
          <a:lstStyle/>
          <a:p>
            <a:fld id="{110DD40F-5097-4467-897F-2B02521B2A6D}" type="slidenum">
              <a:rPr lang="en-US" smtClean="0"/>
              <a:t>22</a:t>
            </a:fld>
            <a:endParaRPr lang="en-US"/>
          </a:p>
        </p:txBody>
      </p:sp>
    </p:spTree>
    <p:extLst>
      <p:ext uri="{BB962C8B-B14F-4D97-AF65-F5344CB8AC3E}">
        <p14:creationId xmlns:p14="http://schemas.microsoft.com/office/powerpoint/2010/main" val="383553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developed Learning Pathways. </a:t>
            </a:r>
          </a:p>
          <a:p>
            <a:endParaRPr lang="en-US" dirty="0"/>
          </a:p>
          <a:p>
            <a:r>
              <a:rPr lang="en-US" b="1" dirty="0"/>
              <a:t>[CLICK] </a:t>
            </a:r>
            <a:r>
              <a:rPr lang="en-US" dirty="0"/>
              <a:t>The first pathway is HVAC Design. It’s a curriculum for young professionals, those new to the industry, and others who simply want to serve their customers better.</a:t>
            </a:r>
          </a:p>
          <a:p>
            <a:endParaRPr lang="en-US" dirty="0"/>
          </a:p>
          <a:p>
            <a:r>
              <a:rPr lang="en-US" b="1" dirty="0"/>
              <a:t>[CLICK] </a:t>
            </a:r>
            <a:r>
              <a:rPr lang="en-US" dirty="0"/>
              <a:t>The second, Pathogen Mitigation, is of very high interest today, and prepares us for future health issues. </a:t>
            </a:r>
          </a:p>
          <a:p>
            <a:endParaRPr lang="en-US" dirty="0"/>
          </a:p>
          <a:p>
            <a:r>
              <a:rPr lang="en-US" dirty="0"/>
              <a:t>Additional pathways will be based on what you want and need!</a:t>
            </a:r>
          </a:p>
          <a:p>
            <a:endParaRPr lang="en-US" dirty="0"/>
          </a:p>
          <a:p>
            <a:r>
              <a:rPr lang="en-US" dirty="0"/>
              <a:t>Our second initiative uses technology - combined with our grassroots to connect with one another and has two parts.</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23</a:t>
            </a:fld>
            <a:endParaRPr lang="en-US"/>
          </a:p>
        </p:txBody>
      </p:sp>
    </p:spTree>
    <p:extLst>
      <p:ext uri="{BB962C8B-B14F-4D97-AF65-F5344CB8AC3E}">
        <p14:creationId xmlns:p14="http://schemas.microsoft.com/office/powerpoint/2010/main" val="3383303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 is already active on social media platforms – but not all of us participate.</a:t>
            </a:r>
          </a:p>
          <a:p>
            <a:endParaRPr lang="en-US" dirty="0"/>
          </a:p>
          <a:p>
            <a:r>
              <a:rPr lang="en-US" b="1" dirty="0"/>
              <a:t>[CLICK] </a:t>
            </a:r>
            <a:r>
              <a:rPr lang="en-US" dirty="0"/>
              <a:t>Shown here is a picture of me being dragged kicking and screaming into Jen and my wedding ceremony. And for the record, yes, it’s staged. </a:t>
            </a:r>
          </a:p>
          <a:p>
            <a:r>
              <a:rPr lang="en-US" b="1" dirty="0"/>
              <a:t>[CLICK] </a:t>
            </a:r>
            <a:r>
              <a:rPr lang="en-US" dirty="0"/>
              <a:t>I’ve felt the same way about social media. </a:t>
            </a:r>
          </a:p>
          <a:p>
            <a:endParaRPr lang="en-US" dirty="0"/>
          </a:p>
          <a:p>
            <a:r>
              <a:rPr lang="en-US" dirty="0"/>
              <a:t>But social media is a different and more personal way for each of us to connect with our next generation of members.</a:t>
            </a:r>
          </a:p>
          <a:p>
            <a:endParaRPr lang="en-US" dirty="0"/>
          </a:p>
          <a:p>
            <a:r>
              <a:rPr lang="en-US" dirty="0"/>
              <a:t>So your President is enthusiastically on ASHRAE Society’s Instagram page…and I hope you’ll join me.</a:t>
            </a:r>
          </a:p>
          <a:p>
            <a:endParaRPr lang="en-US" dirty="0"/>
          </a:p>
          <a:p>
            <a:r>
              <a:rPr lang="en-US" b="1" dirty="0"/>
              <a:t>[CLICK] </a:t>
            </a:r>
            <a:r>
              <a:rPr lang="en-US" dirty="0"/>
              <a:t>Second, patterned after U.S. President Franklin Delano Roosevelt’s fireside chats we’ll deliver a series of member-to-member, informal video shorts addressing various topics. </a:t>
            </a:r>
          </a:p>
          <a:p>
            <a:endParaRPr lang="en-US" dirty="0"/>
          </a:p>
          <a:p>
            <a:r>
              <a:rPr lang="en-US" dirty="0"/>
              <a:t>I look forward to seeing you each month. </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24</a:t>
            </a:fld>
            <a:endParaRPr lang="en-US"/>
          </a:p>
        </p:txBody>
      </p:sp>
    </p:spTree>
    <p:extLst>
      <p:ext uri="{BB962C8B-B14F-4D97-AF65-F5344CB8AC3E}">
        <p14:creationId xmlns:p14="http://schemas.microsoft.com/office/powerpoint/2010/main" val="1822312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you take one thing away from today, let it be our final initiative – which includes a request to you.</a:t>
            </a:r>
          </a:p>
          <a:p>
            <a:endParaRPr lang="en-US" dirty="0"/>
          </a:p>
          <a:p>
            <a:r>
              <a:rPr lang="en-US" b="1" dirty="0"/>
              <a:t>[CLICK] </a:t>
            </a:r>
            <a:r>
              <a:rPr lang="en-US" dirty="0"/>
              <a:t>Earlier, you made a list of people who fed your roots.</a:t>
            </a:r>
          </a:p>
          <a:p>
            <a:endParaRPr lang="en-US" dirty="0"/>
          </a:p>
          <a:p>
            <a:r>
              <a:rPr lang="en-US" dirty="0"/>
              <a:t>Now, it’s time for each of us to give back, and determine whose roots WE will feed</a:t>
            </a:r>
          </a:p>
          <a:p>
            <a:endParaRPr lang="en-US" dirty="0"/>
          </a:p>
          <a:p>
            <a:r>
              <a:rPr lang="en-US" b="1" dirty="0"/>
              <a:t>[CLICK] </a:t>
            </a:r>
            <a:r>
              <a:rPr lang="en-US" dirty="0"/>
              <a:t>Please take out that list maker again and create another list of 2-3 people whose roots you will feed </a:t>
            </a:r>
            <a:r>
              <a:rPr lang="en-US" b="1" dirty="0"/>
              <a:t>in the next three months</a:t>
            </a:r>
            <a:r>
              <a:rPr lang="en-US" dirty="0"/>
              <a:t>.</a:t>
            </a:r>
          </a:p>
          <a:p>
            <a:endParaRPr lang="en-US" dirty="0"/>
          </a:p>
          <a:p>
            <a:r>
              <a:rPr lang="en-US" dirty="0"/>
              <a:t>It can be friends, professional, ASHRAE, at your workplace, in your community – someone who you already admire, and you want to help them grow. </a:t>
            </a:r>
          </a:p>
          <a:p>
            <a:endParaRPr lang="en-US" dirty="0"/>
          </a:p>
          <a:p>
            <a:r>
              <a:rPr lang="en-US" b="1" dirty="0"/>
              <a:t>[CLICK] </a:t>
            </a:r>
            <a:r>
              <a:rPr lang="en-US" dirty="0"/>
              <a:t>Now that you’ve made the list…reach out.</a:t>
            </a:r>
          </a:p>
          <a:p>
            <a:endParaRPr lang="en-US" dirty="0"/>
          </a:p>
          <a:p>
            <a:r>
              <a:rPr lang="en-US" dirty="0"/>
              <a:t>Each time you do this, you literally bring us back to our roots of Harrie Crane’s vision for ASHVE 127 years ago…and ASHRAE as we move on to our extraordinary and impactful future.</a:t>
            </a:r>
          </a:p>
          <a:p>
            <a:endParaRPr lang="en-US" dirty="0"/>
          </a:p>
          <a:p>
            <a:r>
              <a:rPr lang="en-US" dirty="0"/>
              <a:t>And whether we’ve helped someone else grow or they’ve helped us, let’s share our “feed the roots moments” – perhaps on social media!</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25</a:t>
            </a:fld>
            <a:endParaRPr lang="en-US"/>
          </a:p>
        </p:txBody>
      </p:sp>
    </p:spTree>
    <p:extLst>
      <p:ext uri="{BB962C8B-B14F-4D97-AF65-F5344CB8AC3E}">
        <p14:creationId xmlns:p14="http://schemas.microsoft.com/office/powerpoint/2010/main" val="2506046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733509"/>
            <a:ext cx="5679440" cy="4029879"/>
          </a:xfrm>
        </p:spPr>
        <p:txBody>
          <a:bodyPr/>
          <a:lstStyle/>
          <a:p>
            <a:r>
              <a:rPr lang="en-US" dirty="0"/>
              <a:t>Here’s how my roots were fed this past year. It reminded me to feed the personal roots of those closest to us …who sacrifice so much so we can volunteer and serve others.</a:t>
            </a:r>
          </a:p>
          <a:p>
            <a:endParaRPr lang="en-US" dirty="0"/>
          </a:p>
          <a:p>
            <a:r>
              <a:rPr lang="en-US" dirty="0"/>
              <a:t>I knew of Heather through her contributions as a Young Engineer in ASHRAE, </a:t>
            </a:r>
          </a:p>
          <a:p>
            <a:r>
              <a:rPr lang="en-US" dirty="0"/>
              <a:t>but hadn’t volunteered with her until attending the combined Region 9 and 10 Chapters Regional Conference in August of 2019.</a:t>
            </a:r>
          </a:p>
          <a:p>
            <a:endParaRPr lang="en-US" dirty="0"/>
          </a:p>
          <a:p>
            <a:r>
              <a:rPr lang="en-US" b="1" dirty="0"/>
              <a:t>[CLICK] </a:t>
            </a:r>
            <a:r>
              <a:rPr lang="en-US" dirty="0"/>
              <a:t>The night before the CRC, I met her husband, David and learned that they were expecting their first child.</a:t>
            </a:r>
          </a:p>
          <a:p>
            <a:endParaRPr lang="en-US" dirty="0"/>
          </a:p>
          <a:p>
            <a:r>
              <a:rPr lang="en-US" dirty="0"/>
              <a:t>Throughout the CRC Heather tirelessly led a very small team – literally 3 to 4 people -- who did all the behind the scenes work to deliver an amazing CRC. What a dynamic and extraordinary volunteer.</a:t>
            </a:r>
          </a:p>
          <a:p>
            <a:endParaRPr lang="en-US" dirty="0"/>
          </a:p>
          <a:p>
            <a:r>
              <a:rPr lang="en-US" dirty="0"/>
              <a:t>Little did Heather and I realize the next time we would see each other would be a year later – during the 2020 Region 10, virtual CRC.</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26</a:t>
            </a:fld>
            <a:endParaRPr lang="en-US"/>
          </a:p>
        </p:txBody>
      </p:sp>
    </p:spTree>
    <p:extLst>
      <p:ext uri="{BB962C8B-B14F-4D97-AF65-F5344CB8AC3E}">
        <p14:creationId xmlns:p14="http://schemas.microsoft.com/office/powerpoint/2010/main" val="574359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9-month old Cohen would be with her. Our global impacts serve Cohen and his generation too.</a:t>
            </a:r>
          </a:p>
          <a:p>
            <a:endParaRPr lang="en-US" dirty="0"/>
          </a:p>
          <a:p>
            <a:r>
              <a:rPr lang="en-US" dirty="0"/>
              <a:t>We’ve come full circle.</a:t>
            </a:r>
          </a:p>
          <a:p>
            <a:endParaRPr lang="en-US" dirty="0"/>
          </a:p>
          <a:p>
            <a:r>
              <a:rPr lang="en-US" dirty="0"/>
              <a:t>Guided by our mission we get to serve humanity – every day…and that is an honor and privilege.</a:t>
            </a:r>
          </a:p>
          <a:p>
            <a:endParaRPr lang="en-US" dirty="0"/>
          </a:p>
          <a:p>
            <a:r>
              <a:rPr lang="en-US" dirty="0"/>
              <a:t>We each are involved in ASHRAE for different reasons and volunteer in our chosen ways.</a:t>
            </a:r>
          </a:p>
          <a:p>
            <a:endParaRPr lang="en-US" dirty="0"/>
          </a:p>
          <a:p>
            <a:r>
              <a:rPr lang="en-US" b="1" dirty="0"/>
              <a:t>[CLICK] </a:t>
            </a:r>
            <a:r>
              <a:rPr lang="en-US" dirty="0"/>
              <a:t>We do it because we grow – professionally and personally – and help others do the same.</a:t>
            </a:r>
          </a:p>
          <a:p>
            <a:endParaRPr lang="en-US" dirty="0"/>
          </a:p>
          <a:p>
            <a:r>
              <a:rPr lang="en-US" dirty="0"/>
              <a:t>We do it because collectively we have tremendous global impact</a:t>
            </a:r>
          </a:p>
          <a:p>
            <a:endParaRPr lang="en-US" dirty="0"/>
          </a:p>
          <a:p>
            <a:r>
              <a:rPr lang="en-US" dirty="0"/>
              <a:t>We do it because that global impact serves the world’s – as well as our personal – future generations.</a:t>
            </a:r>
          </a:p>
          <a:p>
            <a:endParaRPr lang="en-US" dirty="0"/>
          </a:p>
          <a:p>
            <a:r>
              <a:rPr lang="en-US" dirty="0"/>
              <a:t>And all this occurs because we our true to our deep, widespread and strong... technical roots, grassroots and personal roots</a:t>
            </a:r>
          </a:p>
          <a:p>
            <a:endParaRPr lang="en-US" dirty="0"/>
          </a:p>
          <a:p>
            <a:r>
              <a:rPr lang="en-US" dirty="0"/>
              <a:t>Ladies, gentlemen, Feed the Roots.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27</a:t>
            </a:fld>
            <a:endParaRPr lang="en-US"/>
          </a:p>
        </p:txBody>
      </p:sp>
    </p:spTree>
    <p:extLst>
      <p:ext uri="{BB962C8B-B14F-4D97-AF65-F5344CB8AC3E}">
        <p14:creationId xmlns:p14="http://schemas.microsoft.com/office/powerpoint/2010/main" val="328416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Charter Member Harrie Crane put into words reasons for founding this Society.</a:t>
            </a:r>
          </a:p>
          <a:p>
            <a:endParaRPr lang="en-US" dirty="0"/>
          </a:p>
          <a:p>
            <a:r>
              <a:rPr lang="en-US" sz="1500" b="1" dirty="0"/>
              <a:t>[CLICK] </a:t>
            </a:r>
            <a:r>
              <a:rPr lang="en-US" dirty="0"/>
              <a:t>We wanted to form acquaintances – and as many of us have found, lifelong professional and personal friendships.</a:t>
            </a:r>
          </a:p>
          <a:p>
            <a:endParaRPr lang="en-US" dirty="0"/>
          </a:p>
          <a:p>
            <a:r>
              <a:rPr lang="en-US" b="1" dirty="0"/>
              <a:t>[CLICK] </a:t>
            </a:r>
            <a:r>
              <a:rPr lang="en-US" dirty="0"/>
              <a:t>…to exchange theories and experiences…</a:t>
            </a:r>
          </a:p>
          <a:p>
            <a:endParaRPr lang="en-US" dirty="0"/>
          </a:p>
          <a:p>
            <a:r>
              <a:rPr lang="en-US" dirty="0"/>
              <a:t>Whether it’s been in our workplace, a Chapter meeting or arguing about new designs at a happy hour…we’ve all done this – and often times…vigorously.</a:t>
            </a:r>
          </a:p>
          <a:p>
            <a:endParaRPr lang="en-US" dirty="0"/>
          </a:p>
          <a:p>
            <a:r>
              <a:rPr lang="en-US" b="1" dirty="0"/>
              <a:t>[CLICK] </a:t>
            </a:r>
            <a:r>
              <a:rPr lang="en-US" dirty="0"/>
              <a:t>And we get to consult and network as we learn from one another. </a:t>
            </a:r>
          </a:p>
          <a:p>
            <a:endParaRPr lang="en-US" dirty="0"/>
          </a:p>
          <a:p>
            <a:r>
              <a:rPr lang="en-US" dirty="0"/>
              <a:t>These establish our Member-to-Member connections.</a:t>
            </a:r>
          </a:p>
          <a:p>
            <a:endParaRPr lang="en-US" dirty="0"/>
          </a:p>
          <a:p>
            <a:r>
              <a:rPr lang="en-US" dirty="0"/>
              <a:t>From 1894 to today, this root of personal growth remains a tenet of our Society.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4</a:t>
            </a:fld>
            <a:endParaRPr lang="en-US"/>
          </a:p>
        </p:txBody>
      </p:sp>
    </p:spTree>
    <p:extLst>
      <p:ext uri="{BB962C8B-B14F-4D97-AF65-F5344CB8AC3E}">
        <p14:creationId xmlns:p14="http://schemas.microsoft.com/office/powerpoint/2010/main" val="3370115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fast forward twelve years to our convention in Chicago.</a:t>
            </a:r>
          </a:p>
          <a:p>
            <a:r>
              <a:rPr lang="en-US" dirty="0"/>
              <a:t>On July 19, 1906, Illinois Members request formation of a Chapter – sanctioning the “opportunity to congregate.” </a:t>
            </a:r>
          </a:p>
          <a:p>
            <a:endParaRPr lang="en-US" dirty="0"/>
          </a:p>
          <a:p>
            <a:r>
              <a:rPr lang="en-US" b="1" dirty="0"/>
              <a:t>[CLICK] </a:t>
            </a:r>
            <a:r>
              <a:rPr lang="en-US" dirty="0"/>
              <a:t>This directly follows Mr. Crane’s vision and enhances individual Members’ growth </a:t>
            </a:r>
          </a:p>
          <a:p>
            <a:endParaRPr lang="en-US" dirty="0"/>
          </a:p>
          <a:p>
            <a:r>
              <a:rPr lang="en-US" dirty="0"/>
              <a:t>This second root – known as our grassroots is an ASHRAE hallmark.</a:t>
            </a:r>
          </a:p>
          <a:p>
            <a:endParaRPr lang="en-US" dirty="0"/>
          </a:p>
          <a:p>
            <a:r>
              <a:rPr lang="en-US" dirty="0"/>
              <a:t>These “grassroots” build upon and augment individual member growth.  Special thanks to our Illinois members for your foresight.</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5</a:t>
            </a:fld>
            <a:endParaRPr lang="en-US"/>
          </a:p>
        </p:txBody>
      </p:sp>
    </p:spTree>
    <p:extLst>
      <p:ext uri="{BB962C8B-B14F-4D97-AF65-F5344CB8AC3E}">
        <p14:creationId xmlns:p14="http://schemas.microsoft.com/office/powerpoint/2010/main" val="411824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370">
              <a:defRPr/>
            </a:pPr>
            <a:r>
              <a:rPr lang="en-US" dirty="0"/>
              <a:t>Our first Chapter outside of the U.S. was chartered in 1922 , in Ontario, Canada</a:t>
            </a:r>
          </a:p>
          <a:p>
            <a:endParaRPr lang="en-US" dirty="0"/>
          </a:p>
          <a:p>
            <a:pPr defTabSz="990370">
              <a:defRPr/>
            </a:pPr>
            <a:r>
              <a:rPr lang="en-US" b="1" dirty="0"/>
              <a:t>[CLICK] </a:t>
            </a:r>
            <a:r>
              <a:rPr lang="en-US" dirty="0"/>
              <a:t>And by 1956 we had grown significantly and organized into regions, but we were still exclusively North American.</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6</a:t>
            </a:fld>
            <a:endParaRPr lang="en-US"/>
          </a:p>
        </p:txBody>
      </p:sp>
    </p:spTree>
    <p:extLst>
      <p:ext uri="{BB962C8B-B14F-4D97-AF65-F5344CB8AC3E}">
        <p14:creationId xmlns:p14="http://schemas.microsoft.com/office/powerpoint/2010/main" val="17524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it wasn’t until 90 years after our founding, when our global journey really began with Chapters in </a:t>
            </a:r>
            <a:r>
              <a:rPr lang="en-US" b="1" dirty="0"/>
              <a:t>[CLICK] </a:t>
            </a:r>
            <a:r>
              <a:rPr lang="en-US" dirty="0"/>
              <a:t>Singapore and Hong Kong. </a:t>
            </a:r>
            <a:r>
              <a:rPr lang="en-US" b="1" dirty="0"/>
              <a:t>[CLICK] </a:t>
            </a:r>
            <a:r>
              <a:rPr lang="en-US" dirty="0"/>
              <a:t>Then India, Africa, Mexico, </a:t>
            </a:r>
            <a:r>
              <a:rPr lang="en-US" b="1" dirty="0"/>
              <a:t>[CLICK] </a:t>
            </a:r>
            <a:r>
              <a:rPr lang="en-US" dirty="0"/>
              <a:t>Europe, and South America.</a:t>
            </a:r>
          </a:p>
          <a:p>
            <a:endParaRPr lang="en-US" dirty="0"/>
          </a:p>
          <a:p>
            <a:r>
              <a:rPr lang="en-US" b="1" dirty="0"/>
              <a:t>[CLICK] </a:t>
            </a:r>
            <a:r>
              <a:rPr lang="en-US" dirty="0"/>
              <a:t>Today we are 199 Chapters with the most recent being Peru, Libya and Alexandria, Egypt.</a:t>
            </a:r>
          </a:p>
          <a:p>
            <a:endParaRPr lang="en-US" dirty="0"/>
          </a:p>
          <a:p>
            <a:r>
              <a:rPr lang="en-US"/>
              <a:t>So, </a:t>
            </a:r>
            <a:r>
              <a:rPr lang="en-US" dirty="0"/>
              <a:t>our second set of roots – our grassroots – have spread, strengthened and led to amazing growth throughout the world</a:t>
            </a:r>
          </a:p>
        </p:txBody>
      </p:sp>
      <p:sp>
        <p:nvSpPr>
          <p:cNvPr id="4" name="Slide Number Placeholder 3"/>
          <p:cNvSpPr>
            <a:spLocks noGrp="1"/>
          </p:cNvSpPr>
          <p:nvPr>
            <p:ph type="sldNum" sz="quarter" idx="5"/>
          </p:nvPr>
        </p:nvSpPr>
        <p:spPr/>
        <p:txBody>
          <a:bodyPr/>
          <a:lstStyle/>
          <a:p>
            <a:fld id="{110DD40F-5097-4467-897F-2B02521B2A6D}" type="slidenum">
              <a:rPr lang="en-US" smtClean="0"/>
              <a:t>7</a:t>
            </a:fld>
            <a:endParaRPr lang="en-US"/>
          </a:p>
        </p:txBody>
      </p:sp>
    </p:spTree>
    <p:extLst>
      <p:ext uri="{BB962C8B-B14F-4D97-AF65-F5344CB8AC3E}">
        <p14:creationId xmlns:p14="http://schemas.microsoft.com/office/powerpoint/2010/main" val="364448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pause and ask a question;</a:t>
            </a:r>
            <a:br>
              <a:rPr lang="en-US" dirty="0"/>
            </a:br>
            <a:r>
              <a:rPr lang="en-US" dirty="0"/>
              <a:t>How did you get here today and become part of this expansive root system?</a:t>
            </a:r>
          </a:p>
          <a:p>
            <a:endParaRPr lang="en-US" dirty="0"/>
          </a:p>
          <a:p>
            <a:r>
              <a:rPr lang="en-US" dirty="0"/>
              <a:t>Who helped you grow, encouraged you, that is, who “fed your roots”?  </a:t>
            </a:r>
          </a:p>
          <a:p>
            <a:endParaRPr lang="en-US" dirty="0"/>
          </a:p>
          <a:p>
            <a:r>
              <a:rPr lang="en-US" dirty="0"/>
              <a:t>Please take out a paper and pen, your phone or computer to make a list. </a:t>
            </a:r>
          </a:p>
          <a:p>
            <a:r>
              <a:rPr lang="en-US" b="1" dirty="0"/>
              <a:t>[CLICK] </a:t>
            </a:r>
            <a:r>
              <a:rPr lang="en-US" dirty="0"/>
              <a:t>Now take 10 seconds to physically list the first names of 2-3 people who invested in you – and helped you grow. That is…fed your roots. Please make your list.</a:t>
            </a:r>
          </a:p>
          <a:p>
            <a:endParaRPr lang="en-US" dirty="0"/>
          </a:p>
          <a:p>
            <a:r>
              <a:rPr lang="en-US" b="1" dirty="0"/>
              <a:t>[CLICK] </a:t>
            </a:r>
            <a:r>
              <a:rPr lang="en-US" dirty="0"/>
              <a:t>Here’s a collage of people who fed the roots of  President-Elect Advisory committee members…those involved in developing this year’s Society theme.</a:t>
            </a:r>
          </a:p>
          <a:p>
            <a:endParaRPr lang="en-US" dirty="0"/>
          </a:p>
          <a:p>
            <a:r>
              <a:rPr lang="en-US" dirty="0"/>
              <a:t>For many of us, it’s probably hard to narrow down to 2-3 names.</a:t>
            </a:r>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8</a:t>
            </a:fld>
            <a:endParaRPr lang="en-US"/>
          </a:p>
        </p:txBody>
      </p:sp>
    </p:spTree>
    <p:extLst>
      <p:ext uri="{BB962C8B-B14F-4D97-AF65-F5344CB8AC3E}">
        <p14:creationId xmlns:p14="http://schemas.microsoft.com/office/powerpoint/2010/main" val="61955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 me.</a:t>
            </a:r>
          </a:p>
          <a:p>
            <a:r>
              <a:rPr lang="en-US" dirty="0"/>
              <a:t>So many have guided and helped mold me, but here are the first .</a:t>
            </a:r>
          </a:p>
          <a:p>
            <a:endParaRPr lang="en-US" dirty="0"/>
          </a:p>
          <a:p>
            <a:r>
              <a:rPr lang="en-US" b="1" dirty="0"/>
              <a:t>[CLICK] </a:t>
            </a:r>
            <a:r>
              <a:rPr lang="en-US" dirty="0"/>
              <a:t>In 1981 I received a job offer from a group led by Neil Patterson. At that time I didn’t realize that Neil would become ASHRAE President about a decade later. And, we didn’t have today’s simple and polite way to connect a colleague to ASHRAE.</a:t>
            </a:r>
          </a:p>
          <a:p>
            <a:r>
              <a:rPr lang="en-US" dirty="0"/>
              <a:t>But Neil had his own “connect a colleague” method. I recall his words were, “…you </a:t>
            </a:r>
            <a:r>
              <a:rPr lang="en-US" i="1" dirty="0"/>
              <a:t>will</a:t>
            </a:r>
            <a:r>
              <a:rPr lang="en-US" dirty="0"/>
              <a:t> be involved in ASHRAE,” and then he provided the support to do so. </a:t>
            </a:r>
          </a:p>
          <a:p>
            <a:endParaRPr lang="en-US" dirty="0"/>
          </a:p>
          <a:p>
            <a:r>
              <a:rPr lang="en-US" dirty="0"/>
              <a:t>That support resulted in attending Technical Committee meetings. The first two TCs weren’t good fits. Then, one Monday evening, I walked into TC 1.5, Computer Applications</a:t>
            </a:r>
          </a:p>
          <a:p>
            <a:endParaRPr lang="en-US" dirty="0"/>
          </a:p>
          <a:p>
            <a:r>
              <a:rPr lang="en-US" dirty="0"/>
              <a:t>The leaders, including Charlie and Mike, invited everyone to “the big table,” – to be involved. They encouraged and mentored me as I foundered in my first subcommittee chair assignment, and even convinced this new, naive member to be TC secretary for not two, but FOUR years as they restructured the TC. </a:t>
            </a:r>
          </a:p>
          <a:p>
            <a:endParaRPr lang="en-US" dirty="0"/>
          </a:p>
          <a:p>
            <a:r>
              <a:rPr lang="en-US" dirty="0"/>
              <a:t>All have been amazingly supportive mentors. Neil has passed away, </a:t>
            </a:r>
            <a:r>
              <a:rPr lang="en-US" b="1" dirty="0"/>
              <a:t>[CLICK] </a:t>
            </a:r>
            <a:r>
              <a:rPr lang="en-US" dirty="0"/>
              <a:t>but today, thanks to Charlie Culp and Mike Brambley for feeding my roots.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9</a:t>
            </a:fld>
            <a:endParaRPr lang="en-US"/>
          </a:p>
        </p:txBody>
      </p:sp>
    </p:spTree>
    <p:extLst>
      <p:ext uri="{BB962C8B-B14F-4D97-AF65-F5344CB8AC3E}">
        <p14:creationId xmlns:p14="http://schemas.microsoft.com/office/powerpoint/2010/main" val="118588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370">
              <a:defRPr/>
            </a:pPr>
            <a:r>
              <a:rPr lang="en-US" dirty="0"/>
              <a:t>Now, on to our third root, technology, and the1917 decision to found our Research Bureau.</a:t>
            </a:r>
          </a:p>
          <a:p>
            <a:pPr defTabSz="990370">
              <a:defRPr/>
            </a:pPr>
            <a:endParaRPr lang="en-US" dirty="0"/>
          </a:p>
          <a:p>
            <a:r>
              <a:rPr lang="en-US" dirty="0"/>
              <a:t>Later led by F. Paul Anderson and one of or first female members, Margaret </a:t>
            </a:r>
            <a:r>
              <a:rPr lang="en-US" dirty="0" err="1"/>
              <a:t>Ingels</a:t>
            </a:r>
            <a:r>
              <a:rPr lang="en-US" dirty="0"/>
              <a:t>, here we are – over a century later still independently funding our research.</a:t>
            </a:r>
          </a:p>
          <a:p>
            <a:endParaRPr lang="en-US" dirty="0"/>
          </a:p>
          <a:p>
            <a:r>
              <a:rPr lang="en-US" dirty="0"/>
              <a:t>To oversee the research, subcommittees were formed.</a:t>
            </a:r>
          </a:p>
          <a:p>
            <a:endParaRPr lang="en-US" dirty="0"/>
          </a:p>
          <a:p>
            <a:r>
              <a:rPr lang="en-US" b="1" dirty="0"/>
              <a:t>[CLICK] </a:t>
            </a:r>
            <a:r>
              <a:rPr lang="en-US" dirty="0"/>
              <a:t>These were precursors of our present Technical Committees – now responsible not only for research, but also our Handbooks, conference sessions, and identification of Standards. These are our deep technical roots.</a:t>
            </a:r>
          </a:p>
          <a:p>
            <a:endParaRPr lang="en-US" dirty="0"/>
          </a:p>
        </p:txBody>
      </p:sp>
      <p:sp>
        <p:nvSpPr>
          <p:cNvPr id="4" name="Slide Number Placeholder 3"/>
          <p:cNvSpPr>
            <a:spLocks noGrp="1"/>
          </p:cNvSpPr>
          <p:nvPr>
            <p:ph type="sldNum" sz="quarter" idx="5"/>
          </p:nvPr>
        </p:nvSpPr>
        <p:spPr/>
        <p:txBody>
          <a:bodyPr/>
          <a:lstStyle/>
          <a:p>
            <a:fld id="{110DD40F-5097-4467-897F-2B02521B2A6D}" type="slidenum">
              <a:rPr lang="en-US" smtClean="0"/>
              <a:t>10</a:t>
            </a:fld>
            <a:endParaRPr lang="en-US"/>
          </a:p>
        </p:txBody>
      </p:sp>
    </p:spTree>
    <p:extLst>
      <p:ext uri="{BB962C8B-B14F-4D97-AF65-F5344CB8AC3E}">
        <p14:creationId xmlns:p14="http://schemas.microsoft.com/office/powerpoint/2010/main" val="364599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29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CFC7-EECE-4D1C-8557-446CB1BC0B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F6C9D7-8493-4D23-B5E0-F39F0A62FA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2322E-5112-449C-83CF-12801AA48726}"/>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5" name="Footer Placeholder 4">
            <a:extLst>
              <a:ext uri="{FF2B5EF4-FFF2-40B4-BE49-F238E27FC236}">
                <a16:creationId xmlns:a16="http://schemas.microsoft.com/office/drawing/2014/main" id="{6DFF27FA-7F5D-4F0A-8FDB-468820772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F847B-142D-4CF3-B6BD-4DDA8795DCE7}"/>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357158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D5FD-B934-4DE1-A8D7-E3B0868E2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D2A09-1B8D-472B-B0A9-F0A5F9C7D6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AB3862-CEA9-437D-9798-E7EDBB94A9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0BCCE-CAD1-4ADF-A937-BCDE1F1C3545}"/>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6" name="Footer Placeholder 5">
            <a:extLst>
              <a:ext uri="{FF2B5EF4-FFF2-40B4-BE49-F238E27FC236}">
                <a16:creationId xmlns:a16="http://schemas.microsoft.com/office/drawing/2014/main" id="{971BD7D9-89A8-48FE-B898-0E24E52CB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66E4C-32D4-43EB-98C7-375A94100FDF}"/>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1797851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2ABAA-2736-4065-B523-CE9179987F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F10888-84FA-4D93-A67E-8745BF63C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AD43DD-5EA7-45C6-9481-7157539B5E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B6887F-955F-459A-8683-DFB2AA889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EFCBF-9AFD-4A5E-A5D3-DFA60238BE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1C8AD-C5B3-4E5C-B011-A2FC5D2BB223}"/>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8" name="Footer Placeholder 7">
            <a:extLst>
              <a:ext uri="{FF2B5EF4-FFF2-40B4-BE49-F238E27FC236}">
                <a16:creationId xmlns:a16="http://schemas.microsoft.com/office/drawing/2014/main" id="{20A12639-FCFB-4383-B741-70143AAEC0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F84D55-6551-4897-A408-85E38F30B973}"/>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2411116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A0A2-7C70-453F-8C16-C99E507A4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6067BE-AA51-4EED-AE59-8AD0D3DF8AB0}"/>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4" name="Footer Placeholder 3">
            <a:extLst>
              <a:ext uri="{FF2B5EF4-FFF2-40B4-BE49-F238E27FC236}">
                <a16:creationId xmlns:a16="http://schemas.microsoft.com/office/drawing/2014/main" id="{C95619D9-BF42-4059-8975-2C4D0A8A2D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BDE68D-086E-425D-8AAA-5C8A8FADAA48}"/>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545773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A455C-4BD7-495E-9898-4D5C97B3D331}"/>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3" name="Footer Placeholder 2">
            <a:extLst>
              <a:ext uri="{FF2B5EF4-FFF2-40B4-BE49-F238E27FC236}">
                <a16:creationId xmlns:a16="http://schemas.microsoft.com/office/drawing/2014/main" id="{E62C3EF4-D9B0-4595-A9E0-630D6244D3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78156F-9D97-4585-967D-3A9D7DE835B6}"/>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195468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B2CE-461A-435F-8543-224E1DF50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55A6E-E342-4699-A081-4FA716E73A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4F71F-423F-4AEC-91C7-4CDEC299D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1FA18-EC25-439D-ADE2-31B5F692DC40}"/>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6" name="Footer Placeholder 5">
            <a:extLst>
              <a:ext uri="{FF2B5EF4-FFF2-40B4-BE49-F238E27FC236}">
                <a16:creationId xmlns:a16="http://schemas.microsoft.com/office/drawing/2014/main" id="{221B1903-87E0-4D40-8CD9-B792D19B4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3B344-7499-4B9C-960F-A7FC308926E5}"/>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437150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9EC4-AFFB-4371-8D1C-4617C51590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F030C-BDE7-4610-9D32-346FF9FE0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BB789C-84F9-4549-BD9D-F6014AAAB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8B093-ACF8-433F-9D07-FBD17D16782D}"/>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6" name="Footer Placeholder 5">
            <a:extLst>
              <a:ext uri="{FF2B5EF4-FFF2-40B4-BE49-F238E27FC236}">
                <a16:creationId xmlns:a16="http://schemas.microsoft.com/office/drawing/2014/main" id="{3C4122A8-A46E-4C61-B8E7-52D8181E2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A9B03-6EFD-4442-93D8-27BA3B94226D}"/>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48008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12BC-6455-4BDD-B1EC-8334277939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EA7C19-8CDA-4E2A-BDF6-446E2B65CC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4BB46-C48F-4046-A143-61272DD74AEE}"/>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5" name="Footer Placeholder 4">
            <a:extLst>
              <a:ext uri="{FF2B5EF4-FFF2-40B4-BE49-F238E27FC236}">
                <a16:creationId xmlns:a16="http://schemas.microsoft.com/office/drawing/2014/main" id="{5728D3FA-0CC6-4550-9A9D-6BFF0F6E3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3229B-C0B4-4A6F-A3E7-DAB40263777D}"/>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336015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7E3B75-22D0-4272-9CAB-209970524A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C3616-9ADF-40BA-A520-7FC15F2C2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2B573-7727-46E1-8E61-D4511544CD68}"/>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5" name="Footer Placeholder 4">
            <a:extLst>
              <a:ext uri="{FF2B5EF4-FFF2-40B4-BE49-F238E27FC236}">
                <a16:creationId xmlns:a16="http://schemas.microsoft.com/office/drawing/2014/main" id="{DDFCC1EB-8E38-4FFE-92F8-83CD8BBC0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AF49E-1550-4C74-8945-F2FEBE7CCC85}"/>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303584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98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4C3877-2B58-4B5F-98C9-525B7F91ECD1}"/>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9" name="Picture 8" descr="Text, logo&#10;&#10;Description automatically generated">
            <a:extLst>
              <a:ext uri="{FF2B5EF4-FFF2-40B4-BE49-F238E27FC236}">
                <a16:creationId xmlns:a16="http://schemas.microsoft.com/office/drawing/2014/main" id="{C7DE4472-BAC1-4F82-A8E9-BB73558ADA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pic>
        <p:nvPicPr>
          <p:cNvPr id="11" name="Picture 10" descr="A picture containing plant&#10;&#10;Description automatically generated">
            <a:extLst>
              <a:ext uri="{FF2B5EF4-FFF2-40B4-BE49-F238E27FC236}">
                <a16:creationId xmlns:a16="http://schemas.microsoft.com/office/drawing/2014/main" id="{044191E8-B263-4562-8C39-26911F9382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344" y="1168400"/>
            <a:ext cx="14931235" cy="5689600"/>
          </a:xfrm>
          <a:prstGeom prst="rect">
            <a:avLst/>
          </a:prstGeom>
        </p:spPr>
      </p:pic>
      <p:sp>
        <p:nvSpPr>
          <p:cNvPr id="2" name="Title 1">
            <a:extLst>
              <a:ext uri="{FF2B5EF4-FFF2-40B4-BE49-F238E27FC236}">
                <a16:creationId xmlns:a16="http://schemas.microsoft.com/office/drawing/2014/main" id="{C7859FB7-A376-42F7-9949-A51E224A4346}"/>
              </a:ext>
            </a:extLst>
          </p:cNvPr>
          <p:cNvSpPr>
            <a:spLocks noGrp="1"/>
          </p:cNvSpPr>
          <p:nvPr userDrawn="1">
            <p:ph type="title"/>
          </p:nvPr>
        </p:nvSpPr>
        <p:spPr>
          <a:xfrm>
            <a:off x="478307" y="199308"/>
            <a:ext cx="10515600" cy="601515"/>
          </a:xfrm>
        </p:spPr>
        <p:txBody>
          <a:bodyPr>
            <a:noAutofit/>
          </a:bodyPr>
          <a:lstStyle>
            <a:lvl1pPr>
              <a:defRPr sz="2800">
                <a:solidFill>
                  <a:schemeClr val="bg1"/>
                </a:solidFill>
                <a:latin typeface="Akzidenz Grotesk BE Regular" panose="02000503030000020003" pitchFamily="50" charset="0"/>
              </a:defRPr>
            </a:lvl1pPr>
          </a:lstStyle>
          <a:p>
            <a:endParaRPr lang="en-US" dirty="0"/>
          </a:p>
        </p:txBody>
      </p:sp>
    </p:spTree>
    <p:extLst>
      <p:ext uri="{BB962C8B-B14F-4D97-AF65-F5344CB8AC3E}">
        <p14:creationId xmlns:p14="http://schemas.microsoft.com/office/powerpoint/2010/main" val="313925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1E9C5ED9-87F8-415F-8DBF-897EB9DFA530}"/>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4" name="Picture 13" descr="Text, logo&#10;&#10;Description automatically generated">
            <a:extLst>
              <a:ext uri="{FF2B5EF4-FFF2-40B4-BE49-F238E27FC236}">
                <a16:creationId xmlns:a16="http://schemas.microsoft.com/office/drawing/2014/main" id="{58BCE8B1-BD57-4C6A-9547-99C1B14F2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5" name="Title 1">
            <a:extLst>
              <a:ext uri="{FF2B5EF4-FFF2-40B4-BE49-F238E27FC236}">
                <a16:creationId xmlns:a16="http://schemas.microsoft.com/office/drawing/2014/main" id="{AD532EC4-BC6F-42AF-9B60-9FAA85AA1177}"/>
              </a:ext>
            </a:extLst>
          </p:cNvPr>
          <p:cNvSpPr>
            <a:spLocks noGrp="1"/>
          </p:cNvSpPr>
          <p:nvPr>
            <p:ph type="title"/>
          </p:nvPr>
        </p:nvSpPr>
        <p:spPr>
          <a:xfrm>
            <a:off x="478307" y="199308"/>
            <a:ext cx="10515600" cy="601515"/>
          </a:xfrm>
        </p:spPr>
        <p:txBody>
          <a:bodyPr>
            <a:noAutofit/>
          </a:bodyPr>
          <a:lstStyle>
            <a:lvl1pPr>
              <a:defRPr sz="2800">
                <a:solidFill>
                  <a:schemeClr val="bg1"/>
                </a:solidFill>
                <a:latin typeface="Akzidenz Grotesk BE Regular" panose="02000503030000020003" pitchFamily="50" charset="0"/>
              </a:defRPr>
            </a:lvl1pPr>
          </a:lstStyle>
          <a:p>
            <a:endParaRPr lang="en-US" dirty="0"/>
          </a:p>
        </p:txBody>
      </p:sp>
    </p:spTree>
    <p:extLst>
      <p:ext uri="{BB962C8B-B14F-4D97-AF65-F5344CB8AC3E}">
        <p14:creationId xmlns:p14="http://schemas.microsoft.com/office/powerpoint/2010/main" val="73550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1E9C5ED9-87F8-415F-8DBF-897EB9DFA530}"/>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4" name="Picture 13" descr="Text, logo&#10;&#10;Description automatically generated">
            <a:extLst>
              <a:ext uri="{FF2B5EF4-FFF2-40B4-BE49-F238E27FC236}">
                <a16:creationId xmlns:a16="http://schemas.microsoft.com/office/drawing/2014/main" id="{58BCE8B1-BD57-4C6A-9547-99C1B14F2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5" name="Title 1">
            <a:extLst>
              <a:ext uri="{FF2B5EF4-FFF2-40B4-BE49-F238E27FC236}">
                <a16:creationId xmlns:a16="http://schemas.microsoft.com/office/drawing/2014/main" id="{AD532EC4-BC6F-42AF-9B60-9FAA85AA1177}"/>
              </a:ext>
            </a:extLst>
          </p:cNvPr>
          <p:cNvSpPr>
            <a:spLocks noGrp="1"/>
          </p:cNvSpPr>
          <p:nvPr>
            <p:ph type="title"/>
          </p:nvPr>
        </p:nvSpPr>
        <p:spPr>
          <a:xfrm>
            <a:off x="478307" y="199308"/>
            <a:ext cx="10515600" cy="601515"/>
          </a:xfrm>
        </p:spPr>
        <p:txBody>
          <a:bodyPr>
            <a:noAutofit/>
          </a:bodyPr>
          <a:lstStyle>
            <a:lvl1pPr>
              <a:defRPr sz="2800">
                <a:solidFill>
                  <a:schemeClr val="bg1"/>
                </a:solidFill>
                <a:latin typeface="Akzidenz Grotesk BE Regular" panose="02000503030000020003" pitchFamily="50" charset="0"/>
              </a:defRPr>
            </a:lvl1pPr>
          </a:lstStyle>
          <a:p>
            <a:endParaRPr lang="en-US" dirty="0"/>
          </a:p>
        </p:txBody>
      </p:sp>
      <p:pic>
        <p:nvPicPr>
          <p:cNvPr id="5" name="Picture 4" descr="A picture containing plant&#10;&#10;Description automatically generated">
            <a:extLst>
              <a:ext uri="{FF2B5EF4-FFF2-40B4-BE49-F238E27FC236}">
                <a16:creationId xmlns:a16="http://schemas.microsoft.com/office/drawing/2014/main" id="{A93F7273-A93B-4182-935B-578BF209E1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344" y="1168400"/>
            <a:ext cx="14931235" cy="5689600"/>
          </a:xfrm>
          <a:prstGeom prst="rect">
            <a:avLst/>
          </a:prstGeom>
        </p:spPr>
      </p:pic>
      <p:sp>
        <p:nvSpPr>
          <p:cNvPr id="6" name="Content Placeholder 2">
            <a:extLst>
              <a:ext uri="{FF2B5EF4-FFF2-40B4-BE49-F238E27FC236}">
                <a16:creationId xmlns:a16="http://schemas.microsoft.com/office/drawing/2014/main" id="{35C68B92-5822-4F6D-993C-441DF475BE90}"/>
              </a:ext>
            </a:extLst>
          </p:cNvPr>
          <p:cNvSpPr>
            <a:spLocks noGrp="1"/>
          </p:cNvSpPr>
          <p:nvPr>
            <p:ph idx="1"/>
          </p:nvPr>
        </p:nvSpPr>
        <p:spPr>
          <a:xfrm>
            <a:off x="5305424" y="1825625"/>
            <a:ext cx="60483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81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1E9C5ED9-87F8-415F-8DBF-897EB9DFA530}"/>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4" name="Picture 13" descr="Text, logo&#10;&#10;Description automatically generated">
            <a:extLst>
              <a:ext uri="{FF2B5EF4-FFF2-40B4-BE49-F238E27FC236}">
                <a16:creationId xmlns:a16="http://schemas.microsoft.com/office/drawing/2014/main" id="{58BCE8B1-BD57-4C6A-9547-99C1B14F2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5" name="Title 1">
            <a:extLst>
              <a:ext uri="{FF2B5EF4-FFF2-40B4-BE49-F238E27FC236}">
                <a16:creationId xmlns:a16="http://schemas.microsoft.com/office/drawing/2014/main" id="{AD532EC4-BC6F-42AF-9B60-9FAA85AA1177}"/>
              </a:ext>
            </a:extLst>
          </p:cNvPr>
          <p:cNvSpPr>
            <a:spLocks noGrp="1"/>
          </p:cNvSpPr>
          <p:nvPr>
            <p:ph type="title"/>
          </p:nvPr>
        </p:nvSpPr>
        <p:spPr>
          <a:xfrm>
            <a:off x="478307" y="199308"/>
            <a:ext cx="10515600" cy="601515"/>
          </a:xfrm>
        </p:spPr>
        <p:txBody>
          <a:bodyPr>
            <a:noAutofit/>
          </a:bodyPr>
          <a:lstStyle>
            <a:lvl1pPr>
              <a:defRPr sz="2800">
                <a:solidFill>
                  <a:schemeClr val="bg1"/>
                </a:solidFill>
                <a:latin typeface="Akzidenz Grotesk BE Regular" panose="02000503030000020003" pitchFamily="50" charset="0"/>
              </a:defRPr>
            </a:lvl1pPr>
          </a:lstStyle>
          <a:p>
            <a:endParaRPr lang="en-US" dirty="0"/>
          </a:p>
        </p:txBody>
      </p:sp>
      <p:pic>
        <p:nvPicPr>
          <p:cNvPr id="5" name="Picture 4" descr="A picture containing plant&#10;&#10;Description automatically generated">
            <a:extLst>
              <a:ext uri="{FF2B5EF4-FFF2-40B4-BE49-F238E27FC236}">
                <a16:creationId xmlns:a16="http://schemas.microsoft.com/office/drawing/2014/main" id="{A62D2590-CCCE-4D22-8797-C2C3662E965C}"/>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Tree>
    <p:extLst>
      <p:ext uri="{BB962C8B-B14F-4D97-AF65-F5344CB8AC3E}">
        <p14:creationId xmlns:p14="http://schemas.microsoft.com/office/powerpoint/2010/main" val="30037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4" name="Picture 13" descr="Text, logo&#10;&#10;Description automatically generated">
            <a:extLst>
              <a:ext uri="{FF2B5EF4-FFF2-40B4-BE49-F238E27FC236}">
                <a16:creationId xmlns:a16="http://schemas.microsoft.com/office/drawing/2014/main" id="{58BCE8B1-BD57-4C6A-9547-99C1B14F2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pic>
        <p:nvPicPr>
          <p:cNvPr id="5" name="Picture 4" descr="A picture containing plant&#10;&#10;Description automatically generated">
            <a:extLst>
              <a:ext uri="{FF2B5EF4-FFF2-40B4-BE49-F238E27FC236}">
                <a16:creationId xmlns:a16="http://schemas.microsoft.com/office/drawing/2014/main" id="{A62D2590-CCCE-4D22-8797-C2C3662E965C}"/>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6" name="Content Placeholder 2">
            <a:extLst>
              <a:ext uri="{FF2B5EF4-FFF2-40B4-BE49-F238E27FC236}">
                <a16:creationId xmlns:a16="http://schemas.microsoft.com/office/drawing/2014/main" id="{A0444902-22D7-4314-9F31-109345596CE6}"/>
              </a:ext>
            </a:extLst>
          </p:cNvPr>
          <p:cNvSpPr>
            <a:spLocks noGrp="1"/>
          </p:cNvSpPr>
          <p:nvPr>
            <p:ph idx="1"/>
          </p:nvPr>
        </p:nvSpPr>
        <p:spPr>
          <a:xfrm>
            <a:off x="5305424" y="1825625"/>
            <a:ext cx="60483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33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478307" y="199308"/>
            <a:ext cx="10515600" cy="601515"/>
          </a:xfrm>
        </p:spPr>
        <p:txBody>
          <a:bodyPr>
            <a:noAutofit/>
          </a:bodyPr>
          <a:lstStyle>
            <a:lvl1pPr>
              <a:defRPr sz="2800">
                <a:solidFill>
                  <a:schemeClr val="bg1"/>
                </a:solidFill>
                <a:latin typeface="Akzidenz Grotesk BE Regular" panose="02000503030000020003" pitchFamily="50" charset="0"/>
              </a:defRPr>
            </a:lvl1pPr>
          </a:lstStyle>
          <a:p>
            <a:endParaRPr lang="en-US" dirty="0"/>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2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883-5F7E-422A-BA4F-F9F319B537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AF5EA-F616-4C4E-8984-9091D196D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C5D42E-6863-4C30-9C62-E8D74CE5D4E4}"/>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5" name="Footer Placeholder 4">
            <a:extLst>
              <a:ext uri="{FF2B5EF4-FFF2-40B4-BE49-F238E27FC236}">
                <a16:creationId xmlns:a16="http://schemas.microsoft.com/office/drawing/2014/main" id="{00DA5937-279F-45AC-A10B-ED3D9FA84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38A1E-8CAE-46CB-82F9-07103278BFA9}"/>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47880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3C1F-1C2C-4714-87EC-2AEB12925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E195A-E4FC-481B-9DD2-39E9F89D9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18A6B-EEBB-4D21-8404-9F93A57A18FF}"/>
              </a:ext>
            </a:extLst>
          </p:cNvPr>
          <p:cNvSpPr>
            <a:spLocks noGrp="1"/>
          </p:cNvSpPr>
          <p:nvPr>
            <p:ph type="dt" sz="half" idx="10"/>
          </p:nvPr>
        </p:nvSpPr>
        <p:spPr/>
        <p:txBody>
          <a:bodyPr/>
          <a:lstStyle/>
          <a:p>
            <a:fld id="{40FA55C6-6CBC-49A3-B652-FB89D383E6B8}" type="datetimeFigureOut">
              <a:rPr lang="en-US" smtClean="0"/>
              <a:t>8/9/2021</a:t>
            </a:fld>
            <a:endParaRPr lang="en-US"/>
          </a:p>
        </p:txBody>
      </p:sp>
      <p:sp>
        <p:nvSpPr>
          <p:cNvPr id="5" name="Footer Placeholder 4">
            <a:extLst>
              <a:ext uri="{FF2B5EF4-FFF2-40B4-BE49-F238E27FC236}">
                <a16:creationId xmlns:a16="http://schemas.microsoft.com/office/drawing/2014/main" id="{F2F3F032-2485-4008-A428-E48616E56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39971-1375-450E-9889-8B91ECC0D61E}"/>
              </a:ext>
            </a:extLst>
          </p:cNvPr>
          <p:cNvSpPr>
            <a:spLocks noGrp="1"/>
          </p:cNvSpPr>
          <p:nvPr>
            <p:ph type="sldNum" sz="quarter" idx="12"/>
          </p:nvPr>
        </p:nvSpPr>
        <p:spPr/>
        <p:txBody>
          <a:bodyPr/>
          <a:lstStyle/>
          <a:p>
            <a:fld id="{1A78A408-C095-45DA-917F-085EFB487263}" type="slidenum">
              <a:rPr lang="en-US" smtClean="0"/>
              <a:t>‹#›</a:t>
            </a:fld>
            <a:endParaRPr lang="en-US"/>
          </a:p>
        </p:txBody>
      </p:sp>
    </p:spTree>
    <p:extLst>
      <p:ext uri="{BB962C8B-B14F-4D97-AF65-F5344CB8AC3E}">
        <p14:creationId xmlns:p14="http://schemas.microsoft.com/office/powerpoint/2010/main" val="142793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810F66-B5F8-4A04-9A75-8F1334249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3FEC1-3626-467C-864B-3111E136D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4F04F-910E-4354-92A3-DDB5A76A4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BE9D8-21AD-4F6C-841F-8EFC27DC8A30}" type="datetimeFigureOut">
              <a:rPr lang="en-US" smtClean="0"/>
              <a:t>8/9/2021</a:t>
            </a:fld>
            <a:endParaRPr lang="en-US"/>
          </a:p>
        </p:txBody>
      </p:sp>
      <p:sp>
        <p:nvSpPr>
          <p:cNvPr id="5" name="Footer Placeholder 4">
            <a:extLst>
              <a:ext uri="{FF2B5EF4-FFF2-40B4-BE49-F238E27FC236}">
                <a16:creationId xmlns:a16="http://schemas.microsoft.com/office/drawing/2014/main" id="{0635A4C3-7189-4241-8480-02561EC715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158B5C-A263-418B-8380-264B9DF75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1291E-D660-4685-B7AB-45B9EDC5BB70}" type="slidenum">
              <a:rPr lang="en-US" smtClean="0"/>
              <a:t>‹#›</a:t>
            </a:fld>
            <a:endParaRPr lang="en-US"/>
          </a:p>
        </p:txBody>
      </p:sp>
    </p:spTree>
    <p:extLst>
      <p:ext uri="{BB962C8B-B14F-4D97-AF65-F5344CB8AC3E}">
        <p14:creationId xmlns:p14="http://schemas.microsoft.com/office/powerpoint/2010/main" val="325831270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2" r:id="rId3"/>
    <p:sldLayoutId id="2147483685" r:id="rId4"/>
    <p:sldLayoutId id="2147483686" r:id="rId5"/>
    <p:sldLayoutId id="2147483687"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FCD77-CF43-4101-B1F7-973B0ABAF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22BB6-AEC5-4F73-AA83-3AEC0D912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093E5-00B3-47E3-9C82-EAC406DCA0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55C6-6CBC-49A3-B652-FB89D383E6B8}" type="datetimeFigureOut">
              <a:rPr lang="en-US" smtClean="0"/>
              <a:t>8/9/2021</a:t>
            </a:fld>
            <a:endParaRPr lang="en-US"/>
          </a:p>
        </p:txBody>
      </p:sp>
      <p:sp>
        <p:nvSpPr>
          <p:cNvPr id="5" name="Footer Placeholder 4">
            <a:extLst>
              <a:ext uri="{FF2B5EF4-FFF2-40B4-BE49-F238E27FC236}">
                <a16:creationId xmlns:a16="http://schemas.microsoft.com/office/drawing/2014/main" id="{587E2FE3-064A-4B2C-A96F-93B69E9A0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BD851A-33EA-4591-9380-556A778805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8A408-C095-45DA-917F-085EFB487263}" type="slidenum">
              <a:rPr lang="en-US" smtClean="0"/>
              <a:t>‹#›</a:t>
            </a:fld>
            <a:endParaRPr lang="en-US"/>
          </a:p>
        </p:txBody>
      </p:sp>
    </p:spTree>
    <p:extLst>
      <p:ext uri="{BB962C8B-B14F-4D97-AF65-F5344CB8AC3E}">
        <p14:creationId xmlns:p14="http://schemas.microsoft.com/office/powerpoint/2010/main" val="323311795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HRAE Chapter Decades Map_7_9_21">
            <a:hlinkClick r:id="" action="ppaction://media"/>
            <a:extLst>
              <a:ext uri="{FF2B5EF4-FFF2-40B4-BE49-F238E27FC236}">
                <a16:creationId xmlns:a16="http://schemas.microsoft.com/office/drawing/2014/main" id="{131842E0-C591-4CA2-A077-EA4020FDC6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846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035B-BFFB-4ADF-9EB5-7C62A7632E27}"/>
              </a:ext>
            </a:extLst>
          </p:cNvPr>
          <p:cNvSpPr>
            <a:spLocks noGrp="1"/>
          </p:cNvSpPr>
          <p:nvPr>
            <p:ph type="title"/>
          </p:nvPr>
        </p:nvSpPr>
        <p:spPr/>
        <p:txBody>
          <a:bodyPr/>
          <a:lstStyle/>
          <a:p>
            <a:r>
              <a:rPr lang="en-US" dirty="0"/>
              <a:t>1917: Root Three - Technology</a:t>
            </a:r>
          </a:p>
        </p:txBody>
      </p:sp>
      <p:grpSp>
        <p:nvGrpSpPr>
          <p:cNvPr id="26" name="Group 25">
            <a:extLst>
              <a:ext uri="{FF2B5EF4-FFF2-40B4-BE49-F238E27FC236}">
                <a16:creationId xmlns:a16="http://schemas.microsoft.com/office/drawing/2014/main" id="{A288D767-D76F-44ED-A67D-F768C3B0547B}"/>
              </a:ext>
            </a:extLst>
          </p:cNvPr>
          <p:cNvGrpSpPr/>
          <p:nvPr/>
        </p:nvGrpSpPr>
        <p:grpSpPr>
          <a:xfrm>
            <a:off x="663609" y="4869815"/>
            <a:ext cx="11493620" cy="968667"/>
            <a:chOff x="478307" y="4816735"/>
            <a:chExt cx="11493620" cy="968667"/>
          </a:xfrm>
        </p:grpSpPr>
        <p:grpSp>
          <p:nvGrpSpPr>
            <p:cNvPr id="3" name="Group 2">
              <a:extLst>
                <a:ext uri="{FF2B5EF4-FFF2-40B4-BE49-F238E27FC236}">
                  <a16:creationId xmlns:a16="http://schemas.microsoft.com/office/drawing/2014/main" id="{9703B751-C468-4A0F-8EAE-4C805FC6A6F8}"/>
                </a:ext>
              </a:extLst>
            </p:cNvPr>
            <p:cNvGrpSpPr/>
            <p:nvPr/>
          </p:nvGrpSpPr>
          <p:grpSpPr>
            <a:xfrm>
              <a:off x="478307" y="4816735"/>
              <a:ext cx="11493620" cy="968667"/>
              <a:chOff x="131878" y="4803016"/>
              <a:chExt cx="11493620" cy="968667"/>
            </a:xfrm>
          </p:grpSpPr>
          <p:sp>
            <p:nvSpPr>
              <p:cNvPr id="4" name="TextBox 3">
                <a:extLst>
                  <a:ext uri="{FF2B5EF4-FFF2-40B4-BE49-F238E27FC236}">
                    <a16:creationId xmlns:a16="http://schemas.microsoft.com/office/drawing/2014/main" id="{F2350664-7C89-4569-B4D0-D637F95787DB}"/>
                  </a:ext>
                </a:extLst>
              </p:cNvPr>
              <p:cNvSpPr txBox="1"/>
              <p:nvPr/>
            </p:nvSpPr>
            <p:spPr>
              <a:xfrm>
                <a:off x="2518340" y="4803016"/>
                <a:ext cx="1144887" cy="369332"/>
              </a:xfrm>
              <a:prstGeom prst="rect">
                <a:avLst/>
              </a:prstGeom>
              <a:noFill/>
            </p:spPr>
            <p:txBody>
              <a:bodyPr wrap="square" rtlCol="0">
                <a:spAutoFit/>
              </a:bodyPr>
              <a:lstStyle/>
              <a:p>
                <a:r>
                  <a:rPr lang="en-US" b="1" dirty="0">
                    <a:solidFill>
                      <a:srgbClr val="422100"/>
                    </a:solidFill>
                  </a:rPr>
                  <a:t>1922</a:t>
                </a:r>
              </a:p>
            </p:txBody>
          </p:sp>
          <p:cxnSp>
            <p:nvCxnSpPr>
              <p:cNvPr id="5" name="Straight Connector 4">
                <a:extLst>
                  <a:ext uri="{FF2B5EF4-FFF2-40B4-BE49-F238E27FC236}">
                    <a16:creationId xmlns:a16="http://schemas.microsoft.com/office/drawing/2014/main" id="{FE87B564-315F-47A4-B22B-D09AD1FDF8F1}"/>
                  </a:ext>
                </a:extLst>
              </p:cNvPr>
              <p:cNvCxnSpPr/>
              <p:nvPr/>
            </p:nvCxnSpPr>
            <p:spPr>
              <a:xfrm>
                <a:off x="179400" y="5741417"/>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pic>
            <p:nvPicPr>
              <p:cNvPr id="6" name="Graphic 5" descr="Leaf">
                <a:extLst>
                  <a:ext uri="{FF2B5EF4-FFF2-40B4-BE49-F238E27FC236}">
                    <a16:creationId xmlns:a16="http://schemas.microsoft.com/office/drawing/2014/main" id="{83C37EDC-1B7D-489A-BD7D-744EDF2E7C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428" y="5114752"/>
                <a:ext cx="430139" cy="430139"/>
              </a:xfrm>
              <a:prstGeom prst="rect">
                <a:avLst/>
              </a:prstGeom>
            </p:spPr>
          </p:pic>
          <p:pic>
            <p:nvPicPr>
              <p:cNvPr id="7" name="Graphic 6" descr="Leaf">
                <a:extLst>
                  <a:ext uri="{FF2B5EF4-FFF2-40B4-BE49-F238E27FC236}">
                    <a16:creationId xmlns:a16="http://schemas.microsoft.com/office/drawing/2014/main" id="{05D357AB-014B-41D5-A68E-15EE54A15B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310" y="5128643"/>
                <a:ext cx="430139" cy="430139"/>
              </a:xfrm>
              <a:prstGeom prst="rect">
                <a:avLst/>
              </a:prstGeom>
            </p:spPr>
          </p:pic>
          <p:pic>
            <p:nvPicPr>
              <p:cNvPr id="8" name="Graphic 7" descr="Leaf">
                <a:extLst>
                  <a:ext uri="{FF2B5EF4-FFF2-40B4-BE49-F238E27FC236}">
                    <a16:creationId xmlns:a16="http://schemas.microsoft.com/office/drawing/2014/main" id="{077BB336-6160-41F5-B43F-DFED25FEA8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7583" y="5114751"/>
                <a:ext cx="430139" cy="430139"/>
              </a:xfrm>
              <a:prstGeom prst="rect">
                <a:avLst/>
              </a:prstGeom>
            </p:spPr>
          </p:pic>
          <p:sp>
            <p:nvSpPr>
              <p:cNvPr id="9" name="TextBox 8">
                <a:extLst>
                  <a:ext uri="{FF2B5EF4-FFF2-40B4-BE49-F238E27FC236}">
                    <a16:creationId xmlns:a16="http://schemas.microsoft.com/office/drawing/2014/main" id="{74657677-1265-4465-A96B-F6BCAB3728F3}"/>
                  </a:ext>
                </a:extLst>
              </p:cNvPr>
              <p:cNvSpPr txBox="1"/>
              <p:nvPr/>
            </p:nvSpPr>
            <p:spPr>
              <a:xfrm>
                <a:off x="131878" y="4816735"/>
                <a:ext cx="1144887" cy="369332"/>
              </a:xfrm>
              <a:prstGeom prst="rect">
                <a:avLst/>
              </a:prstGeom>
              <a:noFill/>
            </p:spPr>
            <p:txBody>
              <a:bodyPr wrap="square" rtlCol="0">
                <a:spAutoFit/>
              </a:bodyPr>
              <a:lstStyle/>
              <a:p>
                <a:r>
                  <a:rPr lang="en-US" b="1" dirty="0">
                    <a:solidFill>
                      <a:srgbClr val="422100"/>
                    </a:solidFill>
                  </a:rPr>
                  <a:t>1894</a:t>
                </a:r>
              </a:p>
            </p:txBody>
          </p:sp>
          <p:sp>
            <p:nvSpPr>
              <p:cNvPr id="10" name="TextBox 9">
                <a:extLst>
                  <a:ext uri="{FF2B5EF4-FFF2-40B4-BE49-F238E27FC236}">
                    <a16:creationId xmlns:a16="http://schemas.microsoft.com/office/drawing/2014/main" id="{1DB9C8F8-2B81-40CB-8708-16B7B17D2161}"/>
                  </a:ext>
                </a:extLst>
              </p:cNvPr>
              <p:cNvSpPr txBox="1"/>
              <p:nvPr/>
            </p:nvSpPr>
            <p:spPr>
              <a:xfrm>
                <a:off x="1060782" y="4818426"/>
                <a:ext cx="1144887" cy="369332"/>
              </a:xfrm>
              <a:prstGeom prst="rect">
                <a:avLst/>
              </a:prstGeom>
              <a:noFill/>
            </p:spPr>
            <p:txBody>
              <a:bodyPr wrap="square" rtlCol="0">
                <a:spAutoFit/>
              </a:bodyPr>
              <a:lstStyle/>
              <a:p>
                <a:r>
                  <a:rPr lang="en-US" b="1" dirty="0">
                    <a:solidFill>
                      <a:srgbClr val="422100"/>
                    </a:solidFill>
                  </a:rPr>
                  <a:t>1906</a:t>
                </a:r>
              </a:p>
            </p:txBody>
          </p:sp>
          <p:pic>
            <p:nvPicPr>
              <p:cNvPr id="11" name="Graphic 10" descr="Leaf">
                <a:extLst>
                  <a:ext uri="{FF2B5EF4-FFF2-40B4-BE49-F238E27FC236}">
                    <a16:creationId xmlns:a16="http://schemas.microsoft.com/office/drawing/2014/main" id="{7E3BDEB4-AFD9-4151-B779-943D78B61B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0071" y="5138188"/>
                <a:ext cx="430139" cy="430139"/>
              </a:xfrm>
              <a:prstGeom prst="rect">
                <a:avLst/>
              </a:prstGeom>
            </p:spPr>
          </p:pic>
          <p:sp>
            <p:nvSpPr>
              <p:cNvPr id="12" name="TextBox 11">
                <a:extLst>
                  <a:ext uri="{FF2B5EF4-FFF2-40B4-BE49-F238E27FC236}">
                    <a16:creationId xmlns:a16="http://schemas.microsoft.com/office/drawing/2014/main" id="{FDB1D238-07BA-4A50-A55B-B6CFC6BF9272}"/>
                  </a:ext>
                </a:extLst>
              </p:cNvPr>
              <p:cNvSpPr txBox="1"/>
              <p:nvPr/>
            </p:nvSpPr>
            <p:spPr>
              <a:xfrm>
                <a:off x="3819070" y="4819151"/>
                <a:ext cx="1144887" cy="369332"/>
              </a:xfrm>
              <a:prstGeom prst="rect">
                <a:avLst/>
              </a:prstGeom>
              <a:noFill/>
            </p:spPr>
            <p:txBody>
              <a:bodyPr wrap="square" rtlCol="0">
                <a:spAutoFit/>
              </a:bodyPr>
              <a:lstStyle/>
              <a:p>
                <a:r>
                  <a:rPr lang="en-US" b="1" dirty="0">
                    <a:solidFill>
                      <a:srgbClr val="422100"/>
                    </a:solidFill>
                  </a:rPr>
                  <a:t>1956</a:t>
                </a:r>
              </a:p>
            </p:txBody>
          </p:sp>
        </p:grpSp>
        <p:grpSp>
          <p:nvGrpSpPr>
            <p:cNvPr id="23" name="Group 22">
              <a:extLst>
                <a:ext uri="{FF2B5EF4-FFF2-40B4-BE49-F238E27FC236}">
                  <a16:creationId xmlns:a16="http://schemas.microsoft.com/office/drawing/2014/main" id="{1FEA5686-DDCB-4A2E-8F26-A09AF3085E88}"/>
                </a:ext>
              </a:extLst>
            </p:cNvPr>
            <p:cNvGrpSpPr/>
            <p:nvPr/>
          </p:nvGrpSpPr>
          <p:grpSpPr>
            <a:xfrm>
              <a:off x="5411989" y="4816735"/>
              <a:ext cx="1144887" cy="749176"/>
              <a:chOff x="5411989" y="4816735"/>
              <a:chExt cx="1144887" cy="749176"/>
            </a:xfrm>
          </p:grpSpPr>
          <p:pic>
            <p:nvPicPr>
              <p:cNvPr id="24" name="Graphic 23" descr="Leaf">
                <a:extLst>
                  <a:ext uri="{FF2B5EF4-FFF2-40B4-BE49-F238E27FC236}">
                    <a16:creationId xmlns:a16="http://schemas.microsoft.com/office/drawing/2014/main" id="{D9CDD400-7840-496C-9BE4-1AB8CB4C15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135772"/>
                <a:ext cx="430139" cy="430139"/>
              </a:xfrm>
              <a:prstGeom prst="rect">
                <a:avLst/>
              </a:prstGeom>
            </p:spPr>
          </p:pic>
          <p:sp>
            <p:nvSpPr>
              <p:cNvPr id="25" name="TextBox 24">
                <a:extLst>
                  <a:ext uri="{FF2B5EF4-FFF2-40B4-BE49-F238E27FC236}">
                    <a16:creationId xmlns:a16="http://schemas.microsoft.com/office/drawing/2014/main" id="{3924A0AB-88D5-40BA-B84A-211E47153720}"/>
                  </a:ext>
                </a:extLst>
              </p:cNvPr>
              <p:cNvSpPr txBox="1"/>
              <p:nvPr/>
            </p:nvSpPr>
            <p:spPr>
              <a:xfrm>
                <a:off x="5411989" y="4816735"/>
                <a:ext cx="1144887" cy="369332"/>
              </a:xfrm>
              <a:prstGeom prst="rect">
                <a:avLst/>
              </a:prstGeom>
              <a:noFill/>
            </p:spPr>
            <p:txBody>
              <a:bodyPr wrap="square" rtlCol="0">
                <a:spAutoFit/>
              </a:bodyPr>
              <a:lstStyle/>
              <a:p>
                <a:r>
                  <a:rPr lang="en-US" b="1" dirty="0">
                    <a:solidFill>
                      <a:srgbClr val="422100"/>
                    </a:solidFill>
                  </a:rPr>
                  <a:t>1984</a:t>
                </a:r>
              </a:p>
            </p:txBody>
          </p:sp>
        </p:grpSp>
      </p:grpSp>
      <p:pic>
        <p:nvPicPr>
          <p:cNvPr id="27" name="Picture 26">
            <a:extLst>
              <a:ext uri="{FF2B5EF4-FFF2-40B4-BE49-F238E27FC236}">
                <a16:creationId xmlns:a16="http://schemas.microsoft.com/office/drawing/2014/main" id="{BC7C82C4-7C66-412F-94AE-7EE4432FCB04}"/>
              </a:ext>
            </a:extLst>
          </p:cNvPr>
          <p:cNvPicPr>
            <a:picLocks noChangeAspect="1"/>
          </p:cNvPicPr>
          <p:nvPr/>
        </p:nvPicPr>
        <p:blipFill rotWithShape="1">
          <a:blip r:embed="rId5"/>
          <a:srcRect r="45732" b="3966"/>
          <a:stretch/>
        </p:blipFill>
        <p:spPr>
          <a:xfrm>
            <a:off x="4284127" y="1533067"/>
            <a:ext cx="1667940" cy="2385887"/>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D9792024-02B5-4BE8-8BC6-AB7308FF3FFE}"/>
              </a:ext>
            </a:extLst>
          </p:cNvPr>
          <p:cNvPicPr/>
          <p:nvPr/>
        </p:nvPicPr>
        <p:blipFill rotWithShape="1">
          <a:blip r:embed="rId6"/>
          <a:srcRect l="46241"/>
          <a:stretch/>
        </p:blipFill>
        <p:spPr>
          <a:xfrm>
            <a:off x="6623942" y="1467921"/>
            <a:ext cx="1890111" cy="2511411"/>
          </a:xfrm>
          <a:prstGeom prst="rect">
            <a:avLst/>
          </a:prstGeom>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8C6AC75E-AA34-43AE-AAE0-030C37BBE26E}"/>
              </a:ext>
            </a:extLst>
          </p:cNvPr>
          <p:cNvSpPr/>
          <p:nvPr/>
        </p:nvSpPr>
        <p:spPr>
          <a:xfrm>
            <a:off x="6778953" y="3974588"/>
            <a:ext cx="1731051" cy="369332"/>
          </a:xfrm>
          <a:prstGeom prst="rect">
            <a:avLst/>
          </a:prstGeom>
        </p:spPr>
        <p:txBody>
          <a:bodyPr wrap="none">
            <a:spAutoFit/>
          </a:bodyPr>
          <a:lstStyle/>
          <a:p>
            <a:r>
              <a:rPr lang="en-US" b="1" dirty="0"/>
              <a:t>Margaret </a:t>
            </a:r>
            <a:r>
              <a:rPr lang="en-US" b="1" dirty="0" err="1"/>
              <a:t>Ingels</a:t>
            </a:r>
            <a:r>
              <a:rPr lang="en-US" b="1" dirty="0"/>
              <a:t> </a:t>
            </a:r>
          </a:p>
        </p:txBody>
      </p:sp>
      <p:sp>
        <p:nvSpPr>
          <p:cNvPr id="30" name="Rectangle 29">
            <a:extLst>
              <a:ext uri="{FF2B5EF4-FFF2-40B4-BE49-F238E27FC236}">
                <a16:creationId xmlns:a16="http://schemas.microsoft.com/office/drawing/2014/main" id="{B509376C-3F5F-4084-B093-C9FAD9971150}"/>
              </a:ext>
            </a:extLst>
          </p:cNvPr>
          <p:cNvSpPr/>
          <p:nvPr/>
        </p:nvSpPr>
        <p:spPr>
          <a:xfrm>
            <a:off x="4386543" y="3974588"/>
            <a:ext cx="1823128" cy="369332"/>
          </a:xfrm>
          <a:prstGeom prst="rect">
            <a:avLst/>
          </a:prstGeom>
        </p:spPr>
        <p:txBody>
          <a:bodyPr wrap="none">
            <a:spAutoFit/>
          </a:bodyPr>
          <a:lstStyle/>
          <a:p>
            <a:r>
              <a:rPr lang="en-US" b="1" dirty="0"/>
              <a:t>F. Paul Anderson </a:t>
            </a:r>
          </a:p>
        </p:txBody>
      </p:sp>
      <p:pic>
        <p:nvPicPr>
          <p:cNvPr id="33" name="Graphic 32" descr="Leaf">
            <a:extLst>
              <a:ext uri="{FF2B5EF4-FFF2-40B4-BE49-F238E27FC236}">
                <a16:creationId xmlns:a16="http://schemas.microsoft.com/office/drawing/2014/main" id="{DDF1D734-CF83-4CBC-BE44-B3CA4F44BD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94649" y="4938745"/>
            <a:ext cx="630878" cy="630878"/>
          </a:xfrm>
          <a:prstGeom prst="rect">
            <a:avLst/>
          </a:prstGeom>
        </p:spPr>
      </p:pic>
      <p:sp>
        <p:nvSpPr>
          <p:cNvPr id="34" name="TextBox 33">
            <a:extLst>
              <a:ext uri="{FF2B5EF4-FFF2-40B4-BE49-F238E27FC236}">
                <a16:creationId xmlns:a16="http://schemas.microsoft.com/office/drawing/2014/main" id="{94BA02A3-7975-4EE3-B265-758650D35F58}"/>
              </a:ext>
            </a:extLst>
          </p:cNvPr>
          <p:cNvSpPr txBox="1"/>
          <p:nvPr/>
        </p:nvSpPr>
        <p:spPr>
          <a:xfrm>
            <a:off x="2438877" y="4724531"/>
            <a:ext cx="1228652" cy="369332"/>
          </a:xfrm>
          <a:prstGeom prst="rect">
            <a:avLst/>
          </a:prstGeom>
          <a:noFill/>
        </p:spPr>
        <p:txBody>
          <a:bodyPr wrap="square" rtlCol="0">
            <a:spAutoFit/>
          </a:bodyPr>
          <a:lstStyle/>
          <a:p>
            <a:r>
              <a:rPr lang="en-US" b="1" dirty="0">
                <a:solidFill>
                  <a:srgbClr val="422100"/>
                </a:solidFill>
              </a:rPr>
              <a:t>1917</a:t>
            </a:r>
          </a:p>
        </p:txBody>
      </p:sp>
      <p:pic>
        <p:nvPicPr>
          <p:cNvPr id="39" name="Picture 38">
            <a:extLst>
              <a:ext uri="{FF2B5EF4-FFF2-40B4-BE49-F238E27FC236}">
                <a16:creationId xmlns:a16="http://schemas.microsoft.com/office/drawing/2014/main" id="{7441559A-FD05-4E78-85EC-EE4609723487}"/>
              </a:ext>
            </a:extLst>
          </p:cNvPr>
          <p:cNvPicPr>
            <a:picLocks noChangeAspect="1"/>
          </p:cNvPicPr>
          <p:nvPr/>
        </p:nvPicPr>
        <p:blipFill>
          <a:blip r:embed="rId8"/>
          <a:stretch>
            <a:fillRect/>
          </a:stretch>
        </p:blipFill>
        <p:spPr>
          <a:xfrm>
            <a:off x="9567886" y="1339865"/>
            <a:ext cx="1747539" cy="2681224"/>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B6851964-32D8-45B5-BD2C-1FF66B966AA6}"/>
              </a:ext>
            </a:extLst>
          </p:cNvPr>
          <p:cNvSpPr txBox="1"/>
          <p:nvPr/>
        </p:nvSpPr>
        <p:spPr>
          <a:xfrm>
            <a:off x="6434180" y="4492443"/>
            <a:ext cx="5497051" cy="1200329"/>
          </a:xfrm>
          <a:prstGeom prst="rect">
            <a:avLst/>
          </a:prstGeom>
          <a:noFill/>
        </p:spPr>
        <p:txBody>
          <a:bodyPr wrap="square" rtlCol="0">
            <a:spAutoFit/>
          </a:bodyPr>
          <a:lstStyle/>
          <a:p>
            <a:r>
              <a:rPr lang="en-US" b="1" dirty="0"/>
              <a:t>Research subcommittees led to Technical Committees</a:t>
            </a:r>
          </a:p>
          <a:p>
            <a:pPr marL="285750" indent="-285750">
              <a:buFont typeface="Arial" panose="020B0604020202020204" pitchFamily="34" charset="0"/>
              <a:buChar char="•"/>
            </a:pPr>
            <a:r>
              <a:rPr lang="en-US" b="1" dirty="0"/>
              <a:t>Handbooks</a:t>
            </a:r>
          </a:p>
          <a:p>
            <a:pPr marL="285750" indent="-285750">
              <a:buFont typeface="Arial" panose="020B0604020202020204" pitchFamily="34" charset="0"/>
              <a:buChar char="•"/>
            </a:pPr>
            <a:r>
              <a:rPr lang="en-US" b="1" dirty="0"/>
              <a:t>Education</a:t>
            </a:r>
          </a:p>
          <a:p>
            <a:pPr marL="285750" indent="-285750">
              <a:buFont typeface="Arial" panose="020B0604020202020204" pitchFamily="34" charset="0"/>
              <a:buChar char="•"/>
            </a:pPr>
            <a:r>
              <a:rPr lang="en-US" b="1" dirty="0"/>
              <a:t>Standards</a:t>
            </a:r>
          </a:p>
        </p:txBody>
      </p:sp>
      <p:sp>
        <p:nvSpPr>
          <p:cNvPr id="13" name="TextBox 12">
            <a:extLst>
              <a:ext uri="{FF2B5EF4-FFF2-40B4-BE49-F238E27FC236}">
                <a16:creationId xmlns:a16="http://schemas.microsoft.com/office/drawing/2014/main" id="{02717DA5-72F4-4B52-9AE6-EEF262F072BF}"/>
              </a:ext>
            </a:extLst>
          </p:cNvPr>
          <p:cNvSpPr txBox="1"/>
          <p:nvPr/>
        </p:nvSpPr>
        <p:spPr>
          <a:xfrm>
            <a:off x="4180422" y="1005003"/>
            <a:ext cx="4507516" cy="584775"/>
          </a:xfrm>
          <a:prstGeom prst="rect">
            <a:avLst/>
          </a:prstGeom>
          <a:noFill/>
        </p:spPr>
        <p:txBody>
          <a:bodyPr wrap="none" rtlCol="0">
            <a:spAutoFit/>
          </a:bodyPr>
          <a:lstStyle/>
          <a:p>
            <a:r>
              <a:rPr lang="en-US" sz="3200" b="1" dirty="0"/>
              <a:t>ASHRAE Research Bureau</a:t>
            </a:r>
          </a:p>
        </p:txBody>
      </p:sp>
    </p:spTree>
    <p:extLst>
      <p:ext uri="{BB962C8B-B14F-4D97-AF65-F5344CB8AC3E}">
        <p14:creationId xmlns:p14="http://schemas.microsoft.com/office/powerpoint/2010/main" val="16975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66C7A68-CB1E-4664-9ABC-879EFD5B11FC}"/>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plant&#10;&#10;Description automatically generated">
            <a:extLst>
              <a:ext uri="{FF2B5EF4-FFF2-40B4-BE49-F238E27FC236}">
                <a16:creationId xmlns:a16="http://schemas.microsoft.com/office/drawing/2014/main" id="{01F1659A-7127-496E-BEDA-94A95679F3D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804495" y="-262369"/>
            <a:ext cx="21791527" cy="8303740"/>
          </a:xfrm>
          <a:prstGeom prst="rect">
            <a:avLst/>
          </a:prstGeom>
        </p:spPr>
      </p:pic>
      <p:pic>
        <p:nvPicPr>
          <p:cNvPr id="31" name="Picture 30" descr="Text, logo&#10;&#10;Description automatically generated">
            <a:extLst>
              <a:ext uri="{FF2B5EF4-FFF2-40B4-BE49-F238E27FC236}">
                <a16:creationId xmlns:a16="http://schemas.microsoft.com/office/drawing/2014/main" id="{214E281D-6257-412D-B14A-10E7802C1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339" y="4920739"/>
            <a:ext cx="1521512" cy="1053072"/>
          </a:xfrm>
          <a:prstGeom prst="rect">
            <a:avLst/>
          </a:prstGeom>
        </p:spPr>
      </p:pic>
      <p:pic>
        <p:nvPicPr>
          <p:cNvPr id="2" name="Picture 1">
            <a:extLst>
              <a:ext uri="{FF2B5EF4-FFF2-40B4-BE49-F238E27FC236}">
                <a16:creationId xmlns:a16="http://schemas.microsoft.com/office/drawing/2014/main" id="{8AF3F490-3957-4384-89B0-CF0CD98D930F}"/>
              </a:ext>
            </a:extLst>
          </p:cNvPr>
          <p:cNvPicPr>
            <a:picLocks noChangeAspect="1"/>
          </p:cNvPicPr>
          <p:nvPr/>
        </p:nvPicPr>
        <p:blipFill>
          <a:blip r:embed="rId5"/>
          <a:stretch>
            <a:fillRect/>
          </a:stretch>
        </p:blipFill>
        <p:spPr>
          <a:xfrm>
            <a:off x="10326649" y="5062448"/>
            <a:ext cx="1402202" cy="969348"/>
          </a:xfrm>
          <a:prstGeom prst="rect">
            <a:avLst/>
          </a:prstGeom>
        </p:spPr>
      </p:pic>
      <p:sp>
        <p:nvSpPr>
          <p:cNvPr id="7" name="Content Placeholder 6">
            <a:extLst>
              <a:ext uri="{FF2B5EF4-FFF2-40B4-BE49-F238E27FC236}">
                <a16:creationId xmlns:a16="http://schemas.microsoft.com/office/drawing/2014/main" id="{1F5F9450-0B44-4E34-9F9A-56085439791E}"/>
              </a:ext>
            </a:extLst>
          </p:cNvPr>
          <p:cNvSpPr>
            <a:spLocks noGrp="1"/>
          </p:cNvSpPr>
          <p:nvPr>
            <p:ph idx="1"/>
          </p:nvPr>
        </p:nvSpPr>
        <p:spPr>
          <a:xfrm>
            <a:off x="5031104" y="755080"/>
            <a:ext cx="6048375" cy="6102920"/>
          </a:xfrm>
        </p:spPr>
        <p:txBody>
          <a:bodyPr>
            <a:normAutofit/>
          </a:bodyPr>
          <a:lstStyle/>
          <a:p>
            <a:pPr marL="0" indent="0" algn="ctr">
              <a:lnSpc>
                <a:spcPts val="3600"/>
              </a:lnSpc>
              <a:spcBef>
                <a:spcPts val="0"/>
              </a:spcBef>
              <a:buNone/>
            </a:pPr>
            <a:r>
              <a:rPr lang="en-US" sz="4000" b="1" dirty="0">
                <a:solidFill>
                  <a:schemeClr val="tx2">
                    <a:lumMod val="50000"/>
                  </a:schemeClr>
                </a:solidFill>
              </a:rPr>
              <a:t>Personal Growth</a:t>
            </a:r>
          </a:p>
          <a:p>
            <a:pPr marL="0" indent="0" algn="ctr">
              <a:lnSpc>
                <a:spcPts val="3600"/>
              </a:lnSpc>
              <a:spcBef>
                <a:spcPts val="0"/>
              </a:spcBef>
              <a:buNone/>
            </a:pPr>
            <a:r>
              <a:rPr lang="en-US" sz="4000" b="1" dirty="0">
                <a:solidFill>
                  <a:schemeClr val="tx2">
                    <a:lumMod val="50000"/>
                  </a:schemeClr>
                </a:solidFill>
              </a:rPr>
              <a:t> + </a:t>
            </a:r>
          </a:p>
          <a:p>
            <a:pPr marL="0" indent="0" algn="ctr">
              <a:lnSpc>
                <a:spcPts val="3600"/>
              </a:lnSpc>
              <a:spcBef>
                <a:spcPts val="0"/>
              </a:spcBef>
              <a:buNone/>
            </a:pPr>
            <a:r>
              <a:rPr lang="en-US" sz="4000" b="1" dirty="0">
                <a:solidFill>
                  <a:schemeClr val="tx2">
                    <a:lumMod val="50000"/>
                  </a:schemeClr>
                </a:solidFill>
              </a:rPr>
              <a:t>United Efforts</a:t>
            </a:r>
          </a:p>
          <a:p>
            <a:pPr marL="0" indent="0" algn="ctr">
              <a:buNone/>
            </a:pPr>
            <a:endParaRPr lang="en-US" dirty="0">
              <a:solidFill>
                <a:schemeClr val="tx2">
                  <a:lumMod val="50000"/>
                </a:schemeClr>
              </a:solidFill>
            </a:endParaRPr>
          </a:p>
          <a:p>
            <a:pPr marL="0" indent="0" algn="ctr">
              <a:buNone/>
            </a:pPr>
            <a:endParaRPr lang="en-US" dirty="0">
              <a:solidFill>
                <a:schemeClr val="tx2">
                  <a:lumMod val="50000"/>
                </a:schemeClr>
              </a:solidFill>
            </a:endParaRPr>
          </a:p>
          <a:p>
            <a:pPr marL="0" indent="0" algn="ctr">
              <a:buNone/>
            </a:pPr>
            <a:r>
              <a:rPr lang="en-US" sz="7200" b="1" dirty="0">
                <a:solidFill>
                  <a:schemeClr val="tx2">
                    <a:lumMod val="50000"/>
                  </a:schemeClr>
                </a:solidFill>
              </a:rPr>
              <a:t>Global Impact</a:t>
            </a:r>
            <a:endParaRPr lang="en-US" dirty="0">
              <a:solidFill>
                <a:schemeClr val="tx2">
                  <a:lumMod val="50000"/>
                </a:schemeClr>
              </a:solidFill>
            </a:endParaRPr>
          </a:p>
          <a:p>
            <a:pPr marL="0" indent="0" algn="ctr">
              <a:buNone/>
            </a:pPr>
            <a:endParaRPr lang="en-US" dirty="0">
              <a:solidFill>
                <a:schemeClr val="tx2">
                  <a:lumMod val="50000"/>
                </a:schemeClr>
              </a:solidFill>
            </a:endParaRPr>
          </a:p>
          <a:p>
            <a:pPr marL="0" indent="0" algn="ctr">
              <a:spcBef>
                <a:spcPts val="2400"/>
              </a:spcBef>
              <a:buNone/>
            </a:pPr>
            <a:r>
              <a:rPr lang="en-US" sz="4300" i="1" dirty="0">
                <a:solidFill>
                  <a:schemeClr val="tx2">
                    <a:lumMod val="50000"/>
                  </a:schemeClr>
                </a:solidFill>
              </a:rPr>
              <a:t>…to serve humanity</a:t>
            </a:r>
          </a:p>
        </p:txBody>
      </p:sp>
      <p:sp>
        <p:nvSpPr>
          <p:cNvPr id="3" name="Arrow: Down 2">
            <a:extLst>
              <a:ext uri="{FF2B5EF4-FFF2-40B4-BE49-F238E27FC236}">
                <a16:creationId xmlns:a16="http://schemas.microsoft.com/office/drawing/2014/main" id="{94F50878-1047-4BA3-84BF-B66A186D1524}"/>
              </a:ext>
            </a:extLst>
          </p:cNvPr>
          <p:cNvSpPr/>
          <p:nvPr/>
        </p:nvSpPr>
        <p:spPr>
          <a:xfrm>
            <a:off x="7680216" y="2273314"/>
            <a:ext cx="750150" cy="972806"/>
          </a:xfrm>
          <a:prstGeom prst="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EB54D141-A7D8-4B4B-9212-C5156FC34637}"/>
              </a:ext>
            </a:extLst>
          </p:cNvPr>
          <p:cNvSpPr/>
          <p:nvPr/>
        </p:nvSpPr>
        <p:spPr>
          <a:xfrm>
            <a:off x="7680216" y="4277951"/>
            <a:ext cx="750150" cy="972806"/>
          </a:xfrm>
          <a:prstGeom prst="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8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wipe(up)">
                                      <p:cBhvr>
                                        <p:cTn id="21" dur="10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wipe(up)">
                                      <p:cBhvr>
                                        <p:cTn id="30"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88A95-EC31-43F9-901C-894D085DBBAC}"/>
              </a:ext>
            </a:extLst>
          </p:cNvPr>
          <p:cNvSpPr>
            <a:spLocks noGrp="1"/>
          </p:cNvSpPr>
          <p:nvPr>
            <p:ph type="title"/>
          </p:nvPr>
        </p:nvSpPr>
        <p:spPr>
          <a:xfrm>
            <a:off x="478307" y="272107"/>
            <a:ext cx="10515600" cy="601515"/>
          </a:xfrm>
        </p:spPr>
        <p:txBody>
          <a:bodyPr/>
          <a:lstStyle/>
          <a:p>
            <a:r>
              <a:rPr lang="en-US" dirty="0"/>
              <a:t>Global Impact: Education and Training</a:t>
            </a:r>
          </a:p>
        </p:txBody>
      </p:sp>
      <p:pic>
        <p:nvPicPr>
          <p:cNvPr id="4" name="Picture 3">
            <a:extLst>
              <a:ext uri="{FF2B5EF4-FFF2-40B4-BE49-F238E27FC236}">
                <a16:creationId xmlns:a16="http://schemas.microsoft.com/office/drawing/2014/main" id="{7B0FF346-E40A-4F4F-8B14-855A77BBFAFB}"/>
              </a:ext>
            </a:extLst>
          </p:cNvPr>
          <p:cNvPicPr>
            <a:picLocks noChangeAspect="1"/>
          </p:cNvPicPr>
          <p:nvPr/>
        </p:nvPicPr>
        <p:blipFill>
          <a:blip r:embed="rId3"/>
          <a:stretch>
            <a:fillRect/>
          </a:stretch>
        </p:blipFill>
        <p:spPr>
          <a:xfrm>
            <a:off x="798754" y="1404418"/>
            <a:ext cx="5949364" cy="325451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BB9DB84-3777-43AF-BC78-A4288A8BE7B0}"/>
              </a:ext>
            </a:extLst>
          </p:cNvPr>
          <p:cNvPicPr>
            <a:picLocks noChangeAspect="1"/>
          </p:cNvPicPr>
          <p:nvPr/>
        </p:nvPicPr>
        <p:blipFill rotWithShape="1">
          <a:blip r:embed="rId4"/>
          <a:srcRect l="1525" b="1352"/>
          <a:stretch/>
        </p:blipFill>
        <p:spPr>
          <a:xfrm>
            <a:off x="9328827" y="1527986"/>
            <a:ext cx="2345161" cy="3432810"/>
          </a:xfrm>
          <a:prstGeom prst="rect">
            <a:avLst/>
          </a:prstGeom>
          <a:effectLst>
            <a:outerShdw blurRad="50800" dist="38100" dir="2700000" algn="tl" rotWithShape="0">
              <a:prstClr val="black">
                <a:alpha val="40000"/>
              </a:prstClr>
            </a:outerShdw>
          </a:effectLst>
        </p:spPr>
      </p:pic>
      <p:pic>
        <p:nvPicPr>
          <p:cNvPr id="8" name="Picture 7" descr="A picture containing text, sky, outdoor, sign&#10;&#10;Description automatically generated">
            <a:extLst>
              <a:ext uri="{FF2B5EF4-FFF2-40B4-BE49-F238E27FC236}">
                <a16:creationId xmlns:a16="http://schemas.microsoft.com/office/drawing/2014/main" id="{7C2A6F9D-18D1-42D8-B5F8-DFA21C909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788" y="2583202"/>
            <a:ext cx="2345161" cy="3031958"/>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19AF5A2F-ACE5-4964-AD32-C4A69F35C9DA}"/>
              </a:ext>
            </a:extLst>
          </p:cNvPr>
          <p:cNvSpPr/>
          <p:nvPr/>
        </p:nvSpPr>
        <p:spPr>
          <a:xfrm>
            <a:off x="725436" y="4782500"/>
            <a:ext cx="6096000" cy="707886"/>
          </a:xfrm>
          <a:prstGeom prst="rect">
            <a:avLst/>
          </a:prstGeom>
        </p:spPr>
        <p:txBody>
          <a:bodyPr>
            <a:spAutoFit/>
          </a:bodyPr>
          <a:lstStyle/>
          <a:p>
            <a:pPr algn="ctr"/>
            <a:endParaRPr lang="en-US" sz="2000" dirty="0">
              <a:solidFill>
                <a:srgbClr val="0066CC"/>
              </a:solidFill>
            </a:endParaRPr>
          </a:p>
          <a:p>
            <a:pPr algn="ctr"/>
            <a:r>
              <a:rPr lang="en-US" sz="2000" dirty="0">
                <a:solidFill>
                  <a:srgbClr val="0066CC"/>
                </a:solidFill>
              </a:rPr>
              <a:t>technologyportal.ashrae.org </a:t>
            </a:r>
          </a:p>
        </p:txBody>
      </p:sp>
    </p:spTree>
    <p:extLst>
      <p:ext uri="{BB962C8B-B14F-4D97-AF65-F5344CB8AC3E}">
        <p14:creationId xmlns:p14="http://schemas.microsoft.com/office/powerpoint/2010/main" val="237869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34EB0-45C3-4544-85F7-127A78C49C1B}"/>
              </a:ext>
            </a:extLst>
          </p:cNvPr>
          <p:cNvSpPr>
            <a:spLocks noGrp="1"/>
          </p:cNvSpPr>
          <p:nvPr>
            <p:ph type="title"/>
          </p:nvPr>
        </p:nvSpPr>
        <p:spPr>
          <a:xfrm>
            <a:off x="478307" y="240727"/>
            <a:ext cx="10515600" cy="601515"/>
          </a:xfrm>
        </p:spPr>
        <p:txBody>
          <a:bodyPr/>
          <a:lstStyle/>
          <a:p>
            <a:r>
              <a:rPr lang="en-US" dirty="0"/>
              <a:t>Global Impact: ASHRAE Member Funded Research</a:t>
            </a:r>
          </a:p>
        </p:txBody>
      </p:sp>
      <p:sp>
        <p:nvSpPr>
          <p:cNvPr id="5" name="TextBox 4">
            <a:extLst>
              <a:ext uri="{FF2B5EF4-FFF2-40B4-BE49-F238E27FC236}">
                <a16:creationId xmlns:a16="http://schemas.microsoft.com/office/drawing/2014/main" id="{5D5CB68E-5CA2-4907-BFD5-523A40E544AF}"/>
              </a:ext>
            </a:extLst>
          </p:cNvPr>
          <p:cNvSpPr txBox="1"/>
          <p:nvPr/>
        </p:nvSpPr>
        <p:spPr>
          <a:xfrm>
            <a:off x="694036" y="1745536"/>
            <a:ext cx="5401964" cy="1077218"/>
          </a:xfrm>
          <a:prstGeom prst="rect">
            <a:avLst/>
          </a:prstGeom>
          <a:solidFill>
            <a:schemeClr val="bg1"/>
          </a:solidFill>
        </p:spPr>
        <p:txBody>
          <a:bodyPr wrap="square" rtlCol="0">
            <a:spAutoFit/>
          </a:bodyPr>
          <a:lstStyle/>
          <a:p>
            <a:pPr algn="ctr"/>
            <a:r>
              <a:rPr lang="en-US" sz="3200" b="1" dirty="0"/>
              <a:t>Over $78,000,000 donated since 1959 </a:t>
            </a:r>
          </a:p>
        </p:txBody>
      </p:sp>
      <p:sp>
        <p:nvSpPr>
          <p:cNvPr id="6" name="Rectangle 5">
            <a:extLst>
              <a:ext uri="{FF2B5EF4-FFF2-40B4-BE49-F238E27FC236}">
                <a16:creationId xmlns:a16="http://schemas.microsoft.com/office/drawing/2014/main" id="{91DBFD4B-3231-4D20-9FA7-214055393A01}"/>
              </a:ext>
            </a:extLst>
          </p:cNvPr>
          <p:cNvSpPr/>
          <p:nvPr/>
        </p:nvSpPr>
        <p:spPr>
          <a:xfrm>
            <a:off x="694036" y="3193498"/>
            <a:ext cx="6096000" cy="1903726"/>
          </a:xfrm>
          <a:prstGeom prst="rect">
            <a:avLst/>
          </a:prstGeom>
          <a:solidFill>
            <a:schemeClr val="bg1"/>
          </a:solidFill>
        </p:spPr>
        <p:txBody>
          <a:bodyPr>
            <a:spAutoFit/>
          </a:bodyPr>
          <a:lstStyle/>
          <a:p>
            <a:pPr>
              <a:defRPr/>
            </a:pPr>
            <a:r>
              <a:rPr lang="en-US" sz="2000" b="1" dirty="0">
                <a:latin typeface="akzidenz-grotesk-condensed"/>
                <a:ea typeface="Lato Black" panose="020F0502020204030203" pitchFamily="34" charset="0"/>
                <a:cs typeface="Lato Black" panose="020F0502020204030203" pitchFamily="34" charset="0"/>
              </a:rPr>
              <a:t>Society Year 2019-2020 </a:t>
            </a:r>
            <a:r>
              <a:rPr lang="en-US" sz="2000" dirty="0">
                <a:latin typeface="akzidenz-grotesk-condensed"/>
                <a:ea typeface="Lato Black" panose="020F0502020204030203" pitchFamily="34" charset="0"/>
                <a:cs typeface="Lato Black" panose="020F0502020204030203" pitchFamily="34" charset="0"/>
              </a:rPr>
              <a:t>t</a:t>
            </a:r>
            <a:r>
              <a:rPr lang="en-US" sz="2000" dirty="0">
                <a:latin typeface="akzidenz-grotesk-condensed"/>
                <a:ea typeface="Calibri" panose="020F0502020204030204" pitchFamily="34" charset="0"/>
              </a:rPr>
              <a:t>otal raised: </a:t>
            </a:r>
            <a:r>
              <a:rPr lang="en-US" sz="2000" b="1" dirty="0">
                <a:solidFill>
                  <a:srgbClr val="0070C0"/>
                </a:solidFill>
                <a:latin typeface="akzidenz-grotesk-condensed"/>
                <a:ea typeface="Calibri" panose="020F0502020204030204" pitchFamily="34" charset="0"/>
              </a:rPr>
              <a:t>$2,117,677</a:t>
            </a:r>
          </a:p>
          <a:p>
            <a:pPr marL="285750" lvl="0" indent="-285750">
              <a:lnSpc>
                <a:spcPts val="3000"/>
              </a:lnSpc>
              <a:buClr>
                <a:srgbClr val="005DB9"/>
              </a:buClr>
              <a:buFont typeface="Arial" panose="020B0604020202020204" pitchFamily="34" charset="0"/>
              <a:buChar char="•"/>
              <a:defRPr/>
            </a:pPr>
            <a:r>
              <a:rPr lang="en-US" b="1" dirty="0">
                <a:solidFill>
                  <a:srgbClr val="005DB9"/>
                </a:solidFill>
                <a:latin typeface="akzidenz-grotesk-condensed"/>
                <a:ea typeface="Calibri" panose="020F0502020204030204" pitchFamily="34" charset="0"/>
              </a:rPr>
              <a:t>$1,635,596 </a:t>
            </a:r>
            <a:r>
              <a:rPr lang="en-US" dirty="0">
                <a:solidFill>
                  <a:prstClr val="black"/>
                </a:solidFill>
                <a:latin typeface="akzidenz-grotesk-condensed"/>
                <a:ea typeface="Calibri" panose="020F0502020204030204" pitchFamily="34" charset="0"/>
              </a:rPr>
              <a:t>in contributions for Research</a:t>
            </a:r>
          </a:p>
          <a:p>
            <a:pPr marL="285750" lvl="0" indent="-285750">
              <a:lnSpc>
                <a:spcPts val="3000"/>
              </a:lnSpc>
              <a:buClr>
                <a:srgbClr val="005DB9"/>
              </a:buClr>
              <a:buFont typeface="Arial" panose="020B0604020202020204" pitchFamily="34" charset="0"/>
              <a:buChar char="•"/>
              <a:defRPr/>
            </a:pPr>
            <a:r>
              <a:rPr lang="en-US" b="1" dirty="0">
                <a:solidFill>
                  <a:srgbClr val="005DB9"/>
                </a:solidFill>
                <a:latin typeface="akzidenz-grotesk-condensed"/>
                <a:ea typeface="Calibri" panose="020F0502020204030204" pitchFamily="34" charset="0"/>
              </a:rPr>
              <a:t>$277,720 </a:t>
            </a:r>
            <a:r>
              <a:rPr lang="en-US" dirty="0">
                <a:solidFill>
                  <a:prstClr val="black"/>
                </a:solidFill>
                <a:latin typeface="akzidenz-grotesk-condensed"/>
                <a:ea typeface="Calibri" panose="020F0502020204030204" pitchFamily="34" charset="0"/>
              </a:rPr>
              <a:t>for</a:t>
            </a:r>
            <a:r>
              <a:rPr lang="en-US" b="1" dirty="0">
                <a:solidFill>
                  <a:srgbClr val="005DB9"/>
                </a:solidFill>
                <a:latin typeface="akzidenz-grotesk-condensed"/>
                <a:ea typeface="Calibri" panose="020F0502020204030204" pitchFamily="34" charset="0"/>
              </a:rPr>
              <a:t> </a:t>
            </a:r>
            <a:r>
              <a:rPr lang="en-US" dirty="0">
                <a:solidFill>
                  <a:prstClr val="black"/>
                </a:solidFill>
                <a:latin typeface="akzidenz-grotesk-condensed"/>
                <a:ea typeface="Calibri" panose="020F0502020204030204" pitchFamily="34" charset="0"/>
              </a:rPr>
              <a:t>ASHRAE Foundation</a:t>
            </a:r>
            <a:endParaRPr lang="en-US" b="1" dirty="0">
              <a:solidFill>
                <a:srgbClr val="005DB9"/>
              </a:solidFill>
              <a:latin typeface="akzidenz-grotesk-condensed"/>
              <a:ea typeface="Calibri" panose="020F0502020204030204" pitchFamily="34" charset="0"/>
            </a:endParaRPr>
          </a:p>
          <a:p>
            <a:pPr marL="285750" lvl="0" indent="-285750">
              <a:lnSpc>
                <a:spcPts val="3000"/>
              </a:lnSpc>
              <a:buClr>
                <a:srgbClr val="005DB9"/>
              </a:buClr>
              <a:buFont typeface="Arial" panose="020B0604020202020204" pitchFamily="34" charset="0"/>
              <a:buChar char="•"/>
              <a:defRPr/>
            </a:pPr>
            <a:r>
              <a:rPr lang="en-US" b="1" dirty="0">
                <a:solidFill>
                  <a:srgbClr val="005DB9"/>
                </a:solidFill>
                <a:latin typeface="akzidenz-grotesk-condensed"/>
                <a:ea typeface="Calibri" panose="020F0502020204030204" pitchFamily="34" charset="0"/>
              </a:rPr>
              <a:t>$170,596 </a:t>
            </a:r>
            <a:r>
              <a:rPr lang="en-US" dirty="0">
                <a:solidFill>
                  <a:prstClr val="black"/>
                </a:solidFill>
                <a:latin typeface="akzidenz-grotesk-condensed"/>
                <a:ea typeface="Calibri" panose="020F0502020204030204" pitchFamily="34" charset="0"/>
              </a:rPr>
              <a:t>for Scholarships </a:t>
            </a:r>
          </a:p>
          <a:p>
            <a:pPr marL="285750" lvl="0" indent="-285750">
              <a:lnSpc>
                <a:spcPts val="3000"/>
              </a:lnSpc>
              <a:buClr>
                <a:srgbClr val="005DB9"/>
              </a:buClr>
              <a:buFont typeface="Arial" panose="020B0604020202020204" pitchFamily="34" charset="0"/>
              <a:buChar char="•"/>
              <a:defRPr/>
            </a:pPr>
            <a:r>
              <a:rPr lang="en-US" b="1" dirty="0">
                <a:solidFill>
                  <a:srgbClr val="005DB9"/>
                </a:solidFill>
                <a:latin typeface="akzidenz-grotesk-condensed"/>
                <a:ea typeface="Calibri" panose="020F0502020204030204" pitchFamily="34" charset="0"/>
              </a:rPr>
              <a:t>$33,765 </a:t>
            </a:r>
            <a:r>
              <a:rPr lang="en-US" dirty="0">
                <a:solidFill>
                  <a:prstClr val="black"/>
                </a:solidFill>
                <a:latin typeface="akzidenz-grotesk-condensed"/>
                <a:ea typeface="Calibri" panose="020F0502020204030204" pitchFamily="34" charset="0"/>
              </a:rPr>
              <a:t>for General Fund, YEA, and Education</a:t>
            </a:r>
            <a:endParaRPr lang="en-US" b="1" dirty="0">
              <a:solidFill>
                <a:srgbClr val="005DB9"/>
              </a:solidFill>
              <a:latin typeface="akzidenz-grotesk-condensed"/>
              <a:ea typeface="Calibri" panose="020F0502020204030204" pitchFamily="34" charset="0"/>
            </a:endParaRPr>
          </a:p>
        </p:txBody>
      </p:sp>
      <p:sp>
        <p:nvSpPr>
          <p:cNvPr id="11" name="TextBox 10">
            <a:extLst>
              <a:ext uri="{FF2B5EF4-FFF2-40B4-BE49-F238E27FC236}">
                <a16:creationId xmlns:a16="http://schemas.microsoft.com/office/drawing/2014/main" id="{595602AB-783C-451B-96E8-6CA881A65204}"/>
              </a:ext>
            </a:extLst>
          </p:cNvPr>
          <p:cNvSpPr txBox="1"/>
          <p:nvPr/>
        </p:nvSpPr>
        <p:spPr>
          <a:xfrm>
            <a:off x="6863830" y="4756454"/>
            <a:ext cx="3774991" cy="369332"/>
          </a:xfrm>
          <a:prstGeom prst="rect">
            <a:avLst/>
          </a:prstGeom>
          <a:noFill/>
        </p:spPr>
        <p:txBody>
          <a:bodyPr wrap="square" rtlCol="0">
            <a:spAutoFit/>
          </a:bodyPr>
          <a:lstStyle/>
          <a:p>
            <a:pPr algn="ctr"/>
            <a:r>
              <a:rPr lang="en-US" b="1" dirty="0"/>
              <a:t>ASHRAE Cincinnati Chapter RP </a:t>
            </a:r>
          </a:p>
        </p:txBody>
      </p:sp>
      <p:grpSp>
        <p:nvGrpSpPr>
          <p:cNvPr id="9" name="Group 8">
            <a:extLst>
              <a:ext uri="{FF2B5EF4-FFF2-40B4-BE49-F238E27FC236}">
                <a16:creationId xmlns:a16="http://schemas.microsoft.com/office/drawing/2014/main" id="{BA4E1BF5-57F2-474B-ABD1-8BAD71F7F89C}"/>
              </a:ext>
            </a:extLst>
          </p:cNvPr>
          <p:cNvGrpSpPr/>
          <p:nvPr/>
        </p:nvGrpSpPr>
        <p:grpSpPr>
          <a:xfrm>
            <a:off x="7047977" y="2337912"/>
            <a:ext cx="3670647" cy="2060174"/>
            <a:chOff x="6619097" y="3665187"/>
            <a:chExt cx="3670647" cy="2060174"/>
          </a:xfrm>
        </p:grpSpPr>
        <p:pic>
          <p:nvPicPr>
            <p:cNvPr id="7" name="Picture 6">
              <a:extLst>
                <a:ext uri="{FF2B5EF4-FFF2-40B4-BE49-F238E27FC236}">
                  <a16:creationId xmlns:a16="http://schemas.microsoft.com/office/drawing/2014/main" id="{E6061BAF-759B-4CCF-95FD-C4E50B2CD23C}"/>
                </a:ext>
              </a:extLst>
            </p:cNvPr>
            <p:cNvPicPr>
              <a:picLocks noChangeAspect="1"/>
            </p:cNvPicPr>
            <p:nvPr/>
          </p:nvPicPr>
          <p:blipFill rotWithShape="1">
            <a:blip r:embed="rId3"/>
            <a:srcRect t="-1" b="27137"/>
            <a:stretch/>
          </p:blipFill>
          <p:spPr>
            <a:xfrm>
              <a:off x="6619097" y="3665187"/>
              <a:ext cx="3670647" cy="2060174"/>
            </a:xfrm>
            <a:prstGeom prst="rect">
              <a:avLst/>
            </a:prstGeom>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DBB47830-63E0-4D10-8F78-2873A3AAFF6F}"/>
                </a:ext>
              </a:extLst>
            </p:cNvPr>
            <p:cNvSpPr/>
            <p:nvPr/>
          </p:nvSpPr>
          <p:spPr>
            <a:xfrm>
              <a:off x="7543800" y="5021024"/>
              <a:ext cx="254000" cy="9707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B08A691-2F4B-46E6-AE78-7B1663C1266C}"/>
                </a:ext>
              </a:extLst>
            </p:cNvPr>
            <p:cNvSpPr/>
            <p:nvPr/>
          </p:nvSpPr>
          <p:spPr>
            <a:xfrm rot="989126" flipV="1">
              <a:off x="9098342" y="4961180"/>
              <a:ext cx="368300" cy="11982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7BC867-053C-4E37-A86A-733F28A2BCF8}"/>
                </a:ext>
              </a:extLst>
            </p:cNvPr>
            <p:cNvSpPr/>
            <p:nvPr/>
          </p:nvSpPr>
          <p:spPr>
            <a:xfrm>
              <a:off x="8068446" y="5000148"/>
              <a:ext cx="254000" cy="9707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60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C952-917F-4C95-AD97-B7BE0AD9C20B}"/>
              </a:ext>
            </a:extLst>
          </p:cNvPr>
          <p:cNvSpPr>
            <a:spLocks noGrp="1"/>
          </p:cNvSpPr>
          <p:nvPr>
            <p:ph type="title"/>
          </p:nvPr>
        </p:nvSpPr>
        <p:spPr>
          <a:xfrm>
            <a:off x="478307" y="235570"/>
            <a:ext cx="10515600" cy="601515"/>
          </a:xfrm>
        </p:spPr>
        <p:txBody>
          <a:bodyPr/>
          <a:lstStyle/>
          <a:p>
            <a:r>
              <a:rPr lang="en-US" dirty="0"/>
              <a:t>Global Impact: Young Engineers in ASHRAE (YEA)</a:t>
            </a:r>
          </a:p>
        </p:txBody>
      </p:sp>
      <p:pic>
        <p:nvPicPr>
          <p:cNvPr id="3" name="Content Placeholder 3">
            <a:extLst>
              <a:ext uri="{FF2B5EF4-FFF2-40B4-BE49-F238E27FC236}">
                <a16:creationId xmlns:a16="http://schemas.microsoft.com/office/drawing/2014/main" id="{25AED47A-2CF9-4958-AD89-AEBB031C1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6107" y="1287218"/>
            <a:ext cx="4994073" cy="374555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CE6B0B1-228A-4375-9481-101262F6E395}"/>
              </a:ext>
            </a:extLst>
          </p:cNvPr>
          <p:cNvSpPr txBox="1"/>
          <p:nvPr/>
        </p:nvSpPr>
        <p:spPr>
          <a:xfrm>
            <a:off x="2999682" y="5163936"/>
            <a:ext cx="8452023"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Members 35 and younger</a:t>
            </a:r>
          </a:p>
          <a:p>
            <a:pPr marL="342900" indent="-342900">
              <a:buFont typeface="Arial" panose="020B0604020202020204" pitchFamily="34" charset="0"/>
              <a:buChar char="•"/>
            </a:pPr>
            <a:r>
              <a:rPr lang="en-US" sz="2000" b="1" dirty="0"/>
              <a:t>~20% of membership</a:t>
            </a:r>
          </a:p>
          <a:p>
            <a:pPr marL="342900" indent="-342900">
              <a:buFont typeface="Arial" panose="020B0604020202020204" pitchFamily="34" charset="0"/>
              <a:buChar char="•"/>
            </a:pPr>
            <a:r>
              <a:rPr lang="en-US" sz="2000" b="1" dirty="0"/>
              <a:t>Now leading us into the future</a:t>
            </a:r>
          </a:p>
          <a:p>
            <a:r>
              <a:rPr lang="en-US" sz="2000" b="1" dirty="0"/>
              <a:t> </a:t>
            </a:r>
            <a:endParaRPr lang="en-US" sz="2000" dirty="0"/>
          </a:p>
        </p:txBody>
      </p:sp>
      <p:pic>
        <p:nvPicPr>
          <p:cNvPr id="6" name="Picture 5">
            <a:extLst>
              <a:ext uri="{FF2B5EF4-FFF2-40B4-BE49-F238E27FC236}">
                <a16:creationId xmlns:a16="http://schemas.microsoft.com/office/drawing/2014/main" id="{BF3ACB02-31D4-4777-A96E-E9E26D70CD94}"/>
              </a:ext>
            </a:extLst>
          </p:cNvPr>
          <p:cNvPicPr>
            <a:picLocks noChangeAspect="1"/>
          </p:cNvPicPr>
          <p:nvPr/>
        </p:nvPicPr>
        <p:blipFill>
          <a:blip r:embed="rId4"/>
          <a:stretch>
            <a:fillRect/>
          </a:stretch>
        </p:blipFill>
        <p:spPr>
          <a:xfrm>
            <a:off x="746320" y="1580666"/>
            <a:ext cx="4739171" cy="31586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2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CE6D-E43C-4BC2-8E48-6D99A979EBF7}"/>
              </a:ext>
            </a:extLst>
          </p:cNvPr>
          <p:cNvSpPr>
            <a:spLocks noGrp="1"/>
          </p:cNvSpPr>
          <p:nvPr>
            <p:ph type="title"/>
          </p:nvPr>
        </p:nvSpPr>
        <p:spPr>
          <a:xfrm>
            <a:off x="525425" y="183958"/>
            <a:ext cx="10515600" cy="601515"/>
          </a:xfrm>
        </p:spPr>
        <p:txBody>
          <a:bodyPr/>
          <a:lstStyle/>
          <a:p>
            <a:r>
              <a:rPr lang="en-US" dirty="0"/>
              <a:t>Global Impact: Epidemic Task Force</a:t>
            </a:r>
          </a:p>
        </p:txBody>
      </p:sp>
      <p:pic>
        <p:nvPicPr>
          <p:cNvPr id="3" name="Picture 2">
            <a:extLst>
              <a:ext uri="{FF2B5EF4-FFF2-40B4-BE49-F238E27FC236}">
                <a16:creationId xmlns:a16="http://schemas.microsoft.com/office/drawing/2014/main" id="{74F5A420-875B-4721-80FB-3AFD22BB4A93}"/>
              </a:ext>
            </a:extLst>
          </p:cNvPr>
          <p:cNvPicPr>
            <a:picLocks noChangeAspect="1"/>
          </p:cNvPicPr>
          <p:nvPr/>
        </p:nvPicPr>
        <p:blipFill>
          <a:blip r:embed="rId3"/>
          <a:stretch>
            <a:fillRect/>
          </a:stretch>
        </p:blipFill>
        <p:spPr>
          <a:xfrm>
            <a:off x="764614" y="1188652"/>
            <a:ext cx="5331386" cy="5372450"/>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D9DDACC0-4D2C-4492-AD68-5F114DF7E3A7}"/>
              </a:ext>
            </a:extLst>
          </p:cNvPr>
          <p:cNvSpPr/>
          <p:nvPr/>
        </p:nvSpPr>
        <p:spPr>
          <a:xfrm>
            <a:off x="6537944" y="2193345"/>
            <a:ext cx="5139190" cy="1323439"/>
          </a:xfrm>
          <a:prstGeom prst="rect">
            <a:avLst/>
          </a:prstGeom>
        </p:spPr>
        <p:txBody>
          <a:bodyPr wrap="square">
            <a:spAutoFit/>
          </a:bodyPr>
          <a:lstStyle/>
          <a:p>
            <a:pPr marL="342900" indent="-342900">
              <a:buFont typeface="Arial" panose="020B0604020202020204" pitchFamily="34" charset="0"/>
              <a:buChar char="•"/>
            </a:pPr>
            <a:r>
              <a:rPr lang="en-US" sz="2000" dirty="0"/>
              <a:t>Mitigate the spread of disease</a:t>
            </a:r>
          </a:p>
          <a:p>
            <a:pPr marL="342900" indent="-342900">
              <a:buFont typeface="Arial" panose="020B0604020202020204" pitchFamily="34" charset="0"/>
              <a:buChar char="•"/>
            </a:pPr>
            <a:r>
              <a:rPr lang="en-US" sz="2000" dirty="0"/>
              <a:t>Information to reopen buildings</a:t>
            </a:r>
          </a:p>
          <a:p>
            <a:pPr marL="342900" indent="-342900">
              <a:buFont typeface="Arial" panose="020B0604020202020204" pitchFamily="34" charset="0"/>
              <a:buChar char="•"/>
            </a:pPr>
            <a:r>
              <a:rPr lang="en-US" sz="2000" dirty="0"/>
              <a:t>Educate building owners and operators</a:t>
            </a:r>
          </a:p>
          <a:p>
            <a:pPr algn="ctr"/>
            <a:r>
              <a:rPr lang="en-US" sz="2000" dirty="0">
                <a:solidFill>
                  <a:srgbClr val="0066CC"/>
                </a:solidFill>
              </a:rPr>
              <a:t>ashrae.org/covid19</a:t>
            </a:r>
          </a:p>
        </p:txBody>
      </p:sp>
      <p:sp>
        <p:nvSpPr>
          <p:cNvPr id="7" name="TextBox 6">
            <a:extLst>
              <a:ext uri="{FF2B5EF4-FFF2-40B4-BE49-F238E27FC236}">
                <a16:creationId xmlns:a16="http://schemas.microsoft.com/office/drawing/2014/main" id="{16218EB4-AF85-42F2-AA07-34479ED4FD27}"/>
              </a:ext>
            </a:extLst>
          </p:cNvPr>
          <p:cNvSpPr txBox="1"/>
          <p:nvPr/>
        </p:nvSpPr>
        <p:spPr>
          <a:xfrm>
            <a:off x="7783176" y="5895269"/>
            <a:ext cx="2743200" cy="369332"/>
          </a:xfrm>
          <a:prstGeom prst="rect">
            <a:avLst/>
          </a:prstGeom>
          <a:noFill/>
        </p:spPr>
        <p:txBody>
          <a:bodyPr wrap="square" rtlCol="0">
            <a:spAutoFit/>
          </a:bodyPr>
          <a:lstStyle/>
          <a:p>
            <a:r>
              <a:rPr lang="en-US" i="1" dirty="0"/>
              <a:t>Jen’s ASHRAE Car Magnet </a:t>
            </a:r>
          </a:p>
        </p:txBody>
      </p:sp>
      <p:pic>
        <p:nvPicPr>
          <p:cNvPr id="8" name="Picture 7">
            <a:extLst>
              <a:ext uri="{FF2B5EF4-FFF2-40B4-BE49-F238E27FC236}">
                <a16:creationId xmlns:a16="http://schemas.microsoft.com/office/drawing/2014/main" id="{FFC214AD-CA74-4072-9E98-8DFC08CFB98C}"/>
              </a:ext>
            </a:extLst>
          </p:cNvPr>
          <p:cNvPicPr>
            <a:picLocks noChangeAspect="1"/>
          </p:cNvPicPr>
          <p:nvPr/>
        </p:nvPicPr>
        <p:blipFill>
          <a:blip r:embed="rId4"/>
          <a:stretch>
            <a:fillRect/>
          </a:stretch>
        </p:blipFill>
        <p:spPr>
          <a:xfrm>
            <a:off x="6244866" y="364739"/>
            <a:ext cx="1914525" cy="1647825"/>
          </a:xfrm>
          <a:prstGeom prst="rect">
            <a:avLst/>
          </a:prstGeom>
        </p:spPr>
      </p:pic>
      <p:pic>
        <p:nvPicPr>
          <p:cNvPr id="9" name="Picture 8" descr="A picture containing text, red, sign, light&#10;&#10;Description automatically generated">
            <a:extLst>
              <a:ext uri="{FF2B5EF4-FFF2-40B4-BE49-F238E27FC236}">
                <a16:creationId xmlns:a16="http://schemas.microsoft.com/office/drawing/2014/main" id="{4DE19B49-59B0-4758-AE3C-AD8FD6B19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394" y="3874877"/>
            <a:ext cx="2512290" cy="1884218"/>
          </a:xfrm>
          <a:prstGeom prst="rect">
            <a:avLst/>
          </a:prstGeom>
        </p:spPr>
      </p:pic>
    </p:spTree>
    <p:extLst>
      <p:ext uri="{BB962C8B-B14F-4D97-AF65-F5344CB8AC3E}">
        <p14:creationId xmlns:p14="http://schemas.microsoft.com/office/powerpoint/2010/main" val="191089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DD0D-D451-4D2C-A19D-D64CB2253148}"/>
              </a:ext>
            </a:extLst>
          </p:cNvPr>
          <p:cNvSpPr>
            <a:spLocks noGrp="1"/>
          </p:cNvSpPr>
          <p:nvPr>
            <p:ph type="title"/>
          </p:nvPr>
        </p:nvSpPr>
        <p:spPr>
          <a:xfrm>
            <a:off x="478307" y="241243"/>
            <a:ext cx="10515600" cy="601515"/>
          </a:xfrm>
        </p:spPr>
        <p:txBody>
          <a:bodyPr/>
          <a:lstStyle/>
          <a:p>
            <a:r>
              <a:rPr lang="en-US" dirty="0"/>
              <a:t>2020-2021: Embrace Technology to Become Fully Digital</a:t>
            </a:r>
          </a:p>
        </p:txBody>
      </p:sp>
      <p:pic>
        <p:nvPicPr>
          <p:cNvPr id="3" name="Picture 2">
            <a:extLst>
              <a:ext uri="{FF2B5EF4-FFF2-40B4-BE49-F238E27FC236}">
                <a16:creationId xmlns:a16="http://schemas.microsoft.com/office/drawing/2014/main" id="{65498DA0-4ED6-422C-BFF9-5729C9A8E237}"/>
              </a:ext>
            </a:extLst>
          </p:cNvPr>
          <p:cNvPicPr>
            <a:picLocks noChangeAspect="1"/>
          </p:cNvPicPr>
          <p:nvPr/>
        </p:nvPicPr>
        <p:blipFill>
          <a:blip r:embed="rId3"/>
          <a:stretch>
            <a:fillRect/>
          </a:stretch>
        </p:blipFill>
        <p:spPr>
          <a:xfrm>
            <a:off x="5382175" y="1329418"/>
            <a:ext cx="6049950" cy="5190254"/>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67D3503B-D62E-4157-AE2D-4FF6153B4D54}"/>
              </a:ext>
            </a:extLst>
          </p:cNvPr>
          <p:cNvSpPr txBox="1"/>
          <p:nvPr/>
        </p:nvSpPr>
        <p:spPr>
          <a:xfrm>
            <a:off x="478307" y="1566257"/>
            <a:ext cx="3978876" cy="1200329"/>
          </a:xfrm>
          <a:prstGeom prst="rect">
            <a:avLst/>
          </a:prstGeom>
          <a:solidFill>
            <a:schemeClr val="bg1"/>
          </a:solidFill>
        </p:spPr>
        <p:txBody>
          <a:bodyPr wrap="square" rtlCol="0">
            <a:spAutoFit/>
          </a:bodyPr>
          <a:lstStyle/>
          <a:p>
            <a:pPr algn="ctr"/>
            <a:r>
              <a:rPr lang="en-US" sz="2400" b="1" dirty="0"/>
              <a:t>Thank you </a:t>
            </a:r>
            <a:r>
              <a:rPr lang="en-US" sz="2400" dirty="0"/>
              <a:t>to 2020-21 ASHRAE President Chuck Gulledge for his guidance and vision</a:t>
            </a:r>
          </a:p>
        </p:txBody>
      </p:sp>
      <p:pic>
        <p:nvPicPr>
          <p:cNvPr id="6" name="Picture 5">
            <a:extLst>
              <a:ext uri="{FF2B5EF4-FFF2-40B4-BE49-F238E27FC236}">
                <a16:creationId xmlns:a16="http://schemas.microsoft.com/office/drawing/2014/main" id="{68E85AA5-F7C7-4589-8F83-651E02244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521" y="3429000"/>
            <a:ext cx="2060448" cy="3090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500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8056-DDFE-43D7-8360-C9C422CDB453}"/>
              </a:ext>
            </a:extLst>
          </p:cNvPr>
          <p:cNvSpPr>
            <a:spLocks noGrp="1"/>
          </p:cNvSpPr>
          <p:nvPr>
            <p:ph type="title"/>
          </p:nvPr>
        </p:nvSpPr>
        <p:spPr>
          <a:xfrm>
            <a:off x="478307" y="242959"/>
            <a:ext cx="10515600" cy="601515"/>
          </a:xfrm>
        </p:spPr>
        <p:txBody>
          <a:bodyPr/>
          <a:lstStyle/>
          <a:p>
            <a:pPr algn="ctr"/>
            <a:r>
              <a:rPr lang="en-US" sz="3600" dirty="0"/>
              <a:t>High Tech / High Touch</a:t>
            </a:r>
          </a:p>
        </p:txBody>
      </p:sp>
      <p:sp>
        <p:nvSpPr>
          <p:cNvPr id="3" name="Rectangle 2">
            <a:extLst>
              <a:ext uri="{FF2B5EF4-FFF2-40B4-BE49-F238E27FC236}">
                <a16:creationId xmlns:a16="http://schemas.microsoft.com/office/drawing/2014/main" id="{790047DD-CFF7-4F61-A7D2-D508D1E1F526}"/>
              </a:ext>
            </a:extLst>
          </p:cNvPr>
          <p:cNvSpPr/>
          <p:nvPr/>
        </p:nvSpPr>
        <p:spPr>
          <a:xfrm>
            <a:off x="3816646" y="1506590"/>
            <a:ext cx="5176545" cy="461665"/>
          </a:xfrm>
          <a:prstGeom prst="rect">
            <a:avLst/>
          </a:prstGeom>
        </p:spPr>
        <p:txBody>
          <a:bodyPr wrap="none">
            <a:spAutoFit/>
          </a:bodyPr>
          <a:lstStyle/>
          <a:p>
            <a:r>
              <a:rPr lang="en-US" sz="2400" b="1" dirty="0"/>
              <a:t>Alvin Toffler, author of “Future Shock.” </a:t>
            </a:r>
          </a:p>
        </p:txBody>
      </p:sp>
      <p:pic>
        <p:nvPicPr>
          <p:cNvPr id="1026" name="Picture 2" descr="Alvin Toffler - Wikipedia">
            <a:extLst>
              <a:ext uri="{FF2B5EF4-FFF2-40B4-BE49-F238E27FC236}">
                <a16:creationId xmlns:a16="http://schemas.microsoft.com/office/drawing/2014/main" id="{21615C41-E41A-47E1-90FE-BF0B2134D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833" y="2144577"/>
            <a:ext cx="3783661" cy="30299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65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893EC59-EAC2-4AE0-97D4-7DD2FF6E2003}"/>
              </a:ext>
            </a:extLst>
          </p:cNvPr>
          <p:cNvSpPr txBox="1">
            <a:spLocks/>
          </p:cNvSpPr>
          <p:nvPr/>
        </p:nvSpPr>
        <p:spPr>
          <a:xfrm>
            <a:off x="1198095" y="1675998"/>
            <a:ext cx="10515600" cy="601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kzidenz Grotesk BE Regular" panose="02000503030000020003" pitchFamily="50" charset="0"/>
                <a:ea typeface="+mj-ea"/>
                <a:cs typeface="+mj-cs"/>
              </a:defRPr>
            </a:lvl1pPr>
          </a:lstStyle>
          <a:p>
            <a:pPr algn="ctr"/>
            <a:r>
              <a:rPr lang="en-US" sz="4400" dirty="0">
                <a:solidFill>
                  <a:schemeClr val="tx1"/>
                </a:solidFill>
              </a:rPr>
              <a:t>Do we really just want “normal”?</a:t>
            </a:r>
          </a:p>
        </p:txBody>
      </p:sp>
      <p:sp>
        <p:nvSpPr>
          <p:cNvPr id="2" name="Title 1">
            <a:extLst>
              <a:ext uri="{FF2B5EF4-FFF2-40B4-BE49-F238E27FC236}">
                <a16:creationId xmlns:a16="http://schemas.microsoft.com/office/drawing/2014/main" id="{BFA0710F-610B-4715-AB7E-DA5B46D95D41}"/>
              </a:ext>
            </a:extLst>
          </p:cNvPr>
          <p:cNvSpPr>
            <a:spLocks noGrp="1"/>
          </p:cNvSpPr>
          <p:nvPr>
            <p:ph type="title"/>
          </p:nvPr>
        </p:nvSpPr>
        <p:spPr>
          <a:xfrm>
            <a:off x="478307" y="224503"/>
            <a:ext cx="10515600" cy="601515"/>
          </a:xfrm>
        </p:spPr>
        <p:txBody>
          <a:bodyPr/>
          <a:lstStyle/>
          <a:p>
            <a:pPr algn="ctr"/>
            <a:r>
              <a:rPr lang="en-US" sz="4400" dirty="0"/>
              <a:t>On to Extraordinary!</a:t>
            </a:r>
          </a:p>
        </p:txBody>
      </p:sp>
      <p:pic>
        <p:nvPicPr>
          <p:cNvPr id="5" name="Picture 4" descr="A group of people posing for a photo&#10;&#10;Description automatically generated with medium confidence">
            <a:extLst>
              <a:ext uri="{FF2B5EF4-FFF2-40B4-BE49-F238E27FC236}">
                <a16:creationId xmlns:a16="http://schemas.microsoft.com/office/drawing/2014/main" id="{E9604384-74CA-42B2-A23E-0F2B4368A7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37" b="27965"/>
          <a:stretch/>
        </p:blipFill>
        <p:spPr>
          <a:xfrm>
            <a:off x="6096000" y="3729010"/>
            <a:ext cx="5847875" cy="2736734"/>
          </a:xfrm>
          <a:prstGeom prst="rect">
            <a:avLst/>
          </a:prstGeom>
          <a:effectLst>
            <a:outerShdw blurRad="50800" dist="38100" dir="2700000" algn="tl" rotWithShape="0">
              <a:prstClr val="black">
                <a:alpha val="40000"/>
              </a:prstClr>
            </a:outerShdw>
          </a:effectLst>
        </p:spPr>
      </p:pic>
      <p:pic>
        <p:nvPicPr>
          <p:cNvPr id="6" name="Picture 5" descr="A group of people in a room&#10;&#10;Description automatically generated with medium confidence">
            <a:extLst>
              <a:ext uri="{FF2B5EF4-FFF2-40B4-BE49-F238E27FC236}">
                <a16:creationId xmlns:a16="http://schemas.microsoft.com/office/drawing/2014/main" id="{E517F87E-69C1-44C6-B4D7-C75B5BB05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18" y="1352775"/>
            <a:ext cx="5548089" cy="2287376"/>
          </a:xfrm>
          <a:prstGeom prst="rect">
            <a:avLst/>
          </a:prstGeom>
          <a:effectLst>
            <a:outerShdw blurRad="50800" dist="38100" dir="2700000" algn="tl" rotWithShape="0">
              <a:prstClr val="black">
                <a:alpha val="40000"/>
              </a:prstClr>
            </a:outerShdw>
          </a:effectLst>
        </p:spPr>
      </p:pic>
      <p:pic>
        <p:nvPicPr>
          <p:cNvPr id="7" name="Picture 6" descr="A group of people sitting at a table&#10;&#10;Description automatically generated with medium confidence">
            <a:extLst>
              <a:ext uri="{FF2B5EF4-FFF2-40B4-BE49-F238E27FC236}">
                <a16:creationId xmlns:a16="http://schemas.microsoft.com/office/drawing/2014/main" id="{25235F3B-96E1-4E82-80AE-DB14F3CC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0907" y="1390222"/>
            <a:ext cx="4437845" cy="2157286"/>
          </a:xfrm>
          <a:prstGeom prst="rect">
            <a:avLst/>
          </a:prstGeom>
          <a:effectLst>
            <a:outerShdw blurRad="50800" dist="38100" dir="2700000" algn="tl" rotWithShape="0">
              <a:prstClr val="black">
                <a:alpha val="40000"/>
              </a:prstClr>
            </a:outerShdw>
          </a:effectLst>
        </p:spPr>
      </p:pic>
      <p:pic>
        <p:nvPicPr>
          <p:cNvPr id="8" name="Picture 7" descr="A group of people sitting around a table&#10;&#10;Description automatically generated with medium confidence">
            <a:extLst>
              <a:ext uri="{FF2B5EF4-FFF2-40B4-BE49-F238E27FC236}">
                <a16:creationId xmlns:a16="http://schemas.microsoft.com/office/drawing/2014/main" id="{C8A73D2C-1099-4662-8F6C-0FE14A64A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020" b="22183"/>
          <a:stretch/>
        </p:blipFill>
        <p:spPr>
          <a:xfrm>
            <a:off x="389938" y="4260693"/>
            <a:ext cx="5144248" cy="20755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66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250"/>
                                        <p:tgtEl>
                                          <p:spTgt spid="7"/>
                                        </p:tgtEl>
                                      </p:cBhvr>
                                    </p:animEffect>
                                  </p:childTnLst>
                                </p:cTn>
                              </p:par>
                            </p:childTnLst>
                          </p:cTn>
                        </p:par>
                        <p:par>
                          <p:cTn id="12" fill="hold">
                            <p:stCondLst>
                              <p:cond delay="225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1250"/>
                                        <p:tgtEl>
                                          <p:spTgt spid="5"/>
                                        </p:tgtEl>
                                      </p:cBhvr>
                                    </p:animEffect>
                                  </p:childTnLst>
                                </p:cTn>
                              </p:par>
                            </p:childTnLst>
                          </p:cTn>
                        </p:par>
                        <p:par>
                          <p:cTn id="16" fill="hold">
                            <p:stCondLst>
                              <p:cond delay="3500"/>
                            </p:stCondLst>
                            <p:childTnLst>
                              <p:par>
                                <p:cTn id="17" presetID="6" presetClass="entr" presetSubtype="3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out)">
                                      <p:cBhvr>
                                        <p:cTn id="19" dur="1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F84F46-3A90-4720-BD79-692F02D00E93}"/>
              </a:ext>
            </a:extLst>
          </p:cNvPr>
          <p:cNvSpPr>
            <a:spLocks noGrp="1"/>
          </p:cNvSpPr>
          <p:nvPr>
            <p:ph type="title"/>
          </p:nvPr>
        </p:nvSpPr>
        <p:spPr>
          <a:xfrm>
            <a:off x="486712" y="391860"/>
            <a:ext cx="10515600" cy="601515"/>
          </a:xfrm>
        </p:spPr>
        <p:txBody>
          <a:bodyPr/>
          <a:lstStyle/>
          <a:p>
            <a:r>
              <a:rPr lang="en-US" dirty="0"/>
              <a:t>Roots: Technology and Personal Growth</a:t>
            </a:r>
            <a:br>
              <a:rPr lang="en-US" dirty="0"/>
            </a:br>
            <a:endParaRPr lang="en-US" dirty="0"/>
          </a:p>
        </p:txBody>
      </p:sp>
      <p:sp>
        <p:nvSpPr>
          <p:cNvPr id="7" name="Rectangle 6">
            <a:extLst>
              <a:ext uri="{FF2B5EF4-FFF2-40B4-BE49-F238E27FC236}">
                <a16:creationId xmlns:a16="http://schemas.microsoft.com/office/drawing/2014/main" id="{42E56C33-34FC-488A-B0F4-9AA4ABE42A54}"/>
              </a:ext>
            </a:extLst>
          </p:cNvPr>
          <p:cNvSpPr/>
          <p:nvPr/>
        </p:nvSpPr>
        <p:spPr>
          <a:xfrm>
            <a:off x="8034887" y="1884134"/>
            <a:ext cx="3706563" cy="523220"/>
          </a:xfrm>
          <a:prstGeom prst="rect">
            <a:avLst/>
          </a:prstGeom>
        </p:spPr>
        <p:txBody>
          <a:bodyPr wrap="square">
            <a:spAutoFit/>
          </a:bodyPr>
          <a:lstStyle/>
          <a:p>
            <a:r>
              <a:rPr lang="en-US" sz="2800" b="1" dirty="0"/>
              <a:t>Distinguished Lecturers</a:t>
            </a:r>
            <a:endParaRPr lang="en-US" sz="2800" dirty="0"/>
          </a:p>
        </p:txBody>
      </p:sp>
      <p:grpSp>
        <p:nvGrpSpPr>
          <p:cNvPr id="2" name="Group 1">
            <a:extLst>
              <a:ext uri="{FF2B5EF4-FFF2-40B4-BE49-F238E27FC236}">
                <a16:creationId xmlns:a16="http://schemas.microsoft.com/office/drawing/2014/main" id="{B55F19DB-6CD7-41AA-BBC8-4C08BF0D574D}"/>
              </a:ext>
            </a:extLst>
          </p:cNvPr>
          <p:cNvGrpSpPr/>
          <p:nvPr/>
        </p:nvGrpSpPr>
        <p:grpSpPr>
          <a:xfrm>
            <a:off x="341368" y="1833607"/>
            <a:ext cx="7447583" cy="2875445"/>
            <a:chOff x="4258048" y="1833607"/>
            <a:chExt cx="7447583" cy="2875445"/>
          </a:xfrm>
        </p:grpSpPr>
        <p:sp>
          <p:nvSpPr>
            <p:cNvPr id="6" name="Rectangle 5">
              <a:extLst>
                <a:ext uri="{FF2B5EF4-FFF2-40B4-BE49-F238E27FC236}">
                  <a16:creationId xmlns:a16="http://schemas.microsoft.com/office/drawing/2014/main" id="{29D692EB-33AA-4EA5-8136-426DFA603CD3}"/>
                </a:ext>
              </a:extLst>
            </p:cNvPr>
            <p:cNvSpPr/>
            <p:nvPr/>
          </p:nvSpPr>
          <p:spPr>
            <a:xfrm>
              <a:off x="9446405" y="1833607"/>
              <a:ext cx="1878927" cy="523220"/>
            </a:xfrm>
            <a:prstGeom prst="rect">
              <a:avLst/>
            </a:prstGeom>
          </p:spPr>
          <p:txBody>
            <a:bodyPr wrap="square">
              <a:spAutoFit/>
            </a:bodyPr>
            <a:lstStyle/>
            <a:p>
              <a:r>
                <a:rPr lang="en-US" sz="2800" b="1" dirty="0"/>
                <a:t>Research </a:t>
              </a:r>
            </a:p>
          </p:txBody>
        </p:sp>
        <p:sp>
          <p:nvSpPr>
            <p:cNvPr id="8" name="Rectangle 7">
              <a:extLst>
                <a:ext uri="{FF2B5EF4-FFF2-40B4-BE49-F238E27FC236}">
                  <a16:creationId xmlns:a16="http://schemas.microsoft.com/office/drawing/2014/main" id="{637BB699-55D2-4941-ADA8-A03D1CA4C57E}"/>
                </a:ext>
              </a:extLst>
            </p:cNvPr>
            <p:cNvSpPr/>
            <p:nvPr/>
          </p:nvSpPr>
          <p:spPr>
            <a:xfrm>
              <a:off x="4258048" y="1833607"/>
              <a:ext cx="3433889" cy="523220"/>
            </a:xfrm>
            <a:prstGeom prst="rect">
              <a:avLst/>
            </a:prstGeom>
            <a:solidFill>
              <a:schemeClr val="bg1"/>
            </a:solidFill>
          </p:spPr>
          <p:txBody>
            <a:bodyPr wrap="none">
              <a:spAutoFit/>
            </a:bodyPr>
            <a:lstStyle/>
            <a:p>
              <a:pPr algn="ctr"/>
              <a:r>
                <a:rPr lang="en-US" sz="2800" b="1" dirty="0"/>
                <a:t>Technical Committees</a:t>
              </a:r>
            </a:p>
          </p:txBody>
        </p:sp>
        <p:pic>
          <p:nvPicPr>
            <p:cNvPr id="14" name="Picture 13">
              <a:extLst>
                <a:ext uri="{FF2B5EF4-FFF2-40B4-BE49-F238E27FC236}">
                  <a16:creationId xmlns:a16="http://schemas.microsoft.com/office/drawing/2014/main" id="{D37FBDFA-55F9-46B8-929A-DC45081431DC}"/>
                </a:ext>
              </a:extLst>
            </p:cNvPr>
            <p:cNvPicPr>
              <a:picLocks noChangeAspect="1"/>
            </p:cNvPicPr>
            <p:nvPr/>
          </p:nvPicPr>
          <p:blipFill rotWithShape="1">
            <a:blip r:embed="rId3">
              <a:extLst>
                <a:ext uri="{28A0092B-C50C-407E-A947-70E740481C1C}">
                  <a14:useLocalDpi xmlns:a14="http://schemas.microsoft.com/office/drawing/2010/main" val="0"/>
                </a:ext>
              </a:extLst>
            </a:blip>
            <a:srcRect b="2803"/>
            <a:stretch/>
          </p:blipFill>
          <p:spPr>
            <a:xfrm>
              <a:off x="8124230" y="2388362"/>
              <a:ext cx="3581401" cy="2320690"/>
            </a:xfrm>
            <a:prstGeom prst="rect">
              <a:avLst/>
            </a:prstGeom>
            <a:effectLst>
              <a:outerShdw blurRad="50800" dist="38100" dir="2700000" algn="tl" rotWithShape="0">
                <a:prstClr val="black">
                  <a:alpha val="40000"/>
                </a:prstClr>
              </a:outerShdw>
            </a:effectLst>
          </p:spPr>
        </p:pic>
      </p:grpSp>
      <p:grpSp>
        <p:nvGrpSpPr>
          <p:cNvPr id="15" name="Group 14">
            <a:extLst>
              <a:ext uri="{FF2B5EF4-FFF2-40B4-BE49-F238E27FC236}">
                <a16:creationId xmlns:a16="http://schemas.microsoft.com/office/drawing/2014/main" id="{597C680B-F7B6-41EF-B745-0B43BD784CD0}"/>
              </a:ext>
            </a:extLst>
          </p:cNvPr>
          <p:cNvGrpSpPr/>
          <p:nvPr/>
        </p:nvGrpSpPr>
        <p:grpSpPr>
          <a:xfrm>
            <a:off x="341368" y="2609617"/>
            <a:ext cx="3720838" cy="2092971"/>
            <a:chOff x="341368" y="2609617"/>
            <a:chExt cx="3720838" cy="2092971"/>
          </a:xfrm>
        </p:grpSpPr>
        <p:pic>
          <p:nvPicPr>
            <p:cNvPr id="13" name="Picture 12" descr="A picture containing text&#10;&#10;Description automatically generated">
              <a:extLst>
                <a:ext uri="{FF2B5EF4-FFF2-40B4-BE49-F238E27FC236}">
                  <a16:creationId xmlns:a16="http://schemas.microsoft.com/office/drawing/2014/main" id="{5727A058-62C5-4D7B-BAB6-339A09529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41368" y="2609617"/>
              <a:ext cx="3720838" cy="2092971"/>
            </a:xfrm>
            <a:prstGeom prst="rect">
              <a:avLst/>
            </a:prstGeom>
          </p:spPr>
        </p:pic>
        <p:sp>
          <p:nvSpPr>
            <p:cNvPr id="4" name="Rectangle: Rounded Corners 3">
              <a:extLst>
                <a:ext uri="{FF2B5EF4-FFF2-40B4-BE49-F238E27FC236}">
                  <a16:creationId xmlns:a16="http://schemas.microsoft.com/office/drawing/2014/main" id="{14E14D45-A0AD-4057-9BEA-25E37CBBC0F5}"/>
                </a:ext>
              </a:extLst>
            </p:cNvPr>
            <p:cNvSpPr/>
            <p:nvPr/>
          </p:nvSpPr>
          <p:spPr>
            <a:xfrm>
              <a:off x="848033" y="3821433"/>
              <a:ext cx="129867" cy="94868"/>
            </a:xfrm>
            <a:prstGeom prst="round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FA6CD1D-8567-473E-B125-0E885591BAAE}"/>
                </a:ext>
              </a:extLst>
            </p:cNvPr>
            <p:cNvSpPr/>
            <p:nvPr/>
          </p:nvSpPr>
          <p:spPr>
            <a:xfrm rot="16200000">
              <a:off x="3157384" y="3692384"/>
              <a:ext cx="110613" cy="147484"/>
            </a:xfrm>
            <a:prstGeom prst="roundRect">
              <a:avLst/>
            </a:prstGeom>
            <a:solidFill>
              <a:srgbClr val="002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person, person, wall, indoor&#10;&#10;Description automatically generated">
            <a:extLst>
              <a:ext uri="{FF2B5EF4-FFF2-40B4-BE49-F238E27FC236}">
                <a16:creationId xmlns:a16="http://schemas.microsoft.com/office/drawing/2014/main" id="{C7C09AA6-1AB6-4C1A-A771-6F5B51812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278" y="2388361"/>
            <a:ext cx="3506789" cy="2337859"/>
          </a:xfrm>
          <a:prstGeom prst="rect">
            <a:avLst/>
          </a:prstGeom>
        </p:spPr>
      </p:pic>
    </p:spTree>
    <p:extLst>
      <p:ext uri="{BB962C8B-B14F-4D97-AF65-F5344CB8AC3E}">
        <p14:creationId xmlns:p14="http://schemas.microsoft.com/office/powerpoint/2010/main" val="41175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66C7A68-CB1E-4664-9ABC-879EFD5B11FC}"/>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cture containing plant&#10;&#10;Description automatically generated">
            <a:extLst>
              <a:ext uri="{FF2B5EF4-FFF2-40B4-BE49-F238E27FC236}">
                <a16:creationId xmlns:a16="http://schemas.microsoft.com/office/drawing/2014/main" id="{01F1659A-7127-496E-BEDA-94A95679F3D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853923" y="-250011"/>
            <a:ext cx="21791527" cy="8303740"/>
          </a:xfrm>
          <a:prstGeom prst="rect">
            <a:avLst/>
          </a:prstGeom>
        </p:spPr>
      </p:pic>
      <p:pic>
        <p:nvPicPr>
          <p:cNvPr id="31" name="Picture 30" descr="Text, logo&#10;&#10;Description automatically generated">
            <a:extLst>
              <a:ext uri="{FF2B5EF4-FFF2-40B4-BE49-F238E27FC236}">
                <a16:creationId xmlns:a16="http://schemas.microsoft.com/office/drawing/2014/main" id="{214E281D-6257-412D-B14A-10E7802C1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339" y="4920739"/>
            <a:ext cx="1521512" cy="1053072"/>
          </a:xfrm>
          <a:prstGeom prst="rect">
            <a:avLst/>
          </a:prstGeom>
        </p:spPr>
      </p:pic>
      <p:sp>
        <p:nvSpPr>
          <p:cNvPr id="27" name="TextBox 26">
            <a:extLst>
              <a:ext uri="{FF2B5EF4-FFF2-40B4-BE49-F238E27FC236}">
                <a16:creationId xmlns:a16="http://schemas.microsoft.com/office/drawing/2014/main" id="{328206EC-31F2-4E4C-980D-4810F9E3F510}"/>
              </a:ext>
            </a:extLst>
          </p:cNvPr>
          <p:cNvSpPr txBox="1"/>
          <p:nvPr/>
        </p:nvSpPr>
        <p:spPr>
          <a:xfrm>
            <a:off x="5891681" y="1199093"/>
            <a:ext cx="6300317" cy="3754874"/>
          </a:xfrm>
          <a:prstGeom prst="rect">
            <a:avLst/>
          </a:prstGeom>
          <a:noFill/>
        </p:spPr>
        <p:txBody>
          <a:bodyPr wrap="square" rtlCol="0">
            <a:spAutoFit/>
          </a:bodyPr>
          <a:lstStyle/>
          <a:p>
            <a:r>
              <a:rPr lang="en-US" sz="6000" dirty="0">
                <a:solidFill>
                  <a:schemeClr val="accent1">
                    <a:lumMod val="50000"/>
                  </a:schemeClr>
                </a:solidFill>
                <a:latin typeface="Akzidenz Grotesk BE XBdCn" panose="02000506060000020004" pitchFamily="50" charset="0"/>
              </a:rPr>
              <a:t>Personal Growth.</a:t>
            </a:r>
          </a:p>
          <a:p>
            <a:r>
              <a:rPr lang="en-US" sz="6000" dirty="0">
                <a:solidFill>
                  <a:schemeClr val="accent1">
                    <a:lumMod val="50000"/>
                  </a:schemeClr>
                </a:solidFill>
                <a:latin typeface="Akzidenz Grotesk BE XBdCn" panose="02000506060000020004" pitchFamily="50" charset="0"/>
              </a:rPr>
              <a:t>Global Impact. </a:t>
            </a:r>
          </a:p>
          <a:p>
            <a:r>
              <a:rPr lang="en-US" sz="6000" i="1" dirty="0">
                <a:solidFill>
                  <a:schemeClr val="accent1">
                    <a:lumMod val="50000"/>
                  </a:schemeClr>
                </a:solidFill>
                <a:latin typeface="Akzidenz Grotesk BE XBdCn" panose="02000506060000020004" pitchFamily="50" charset="0"/>
              </a:rPr>
              <a:t>Feed the Roots.</a:t>
            </a:r>
          </a:p>
          <a:p>
            <a:endParaRPr lang="en-US" sz="2000" dirty="0"/>
          </a:p>
          <a:p>
            <a:r>
              <a:rPr lang="en-US" dirty="0"/>
              <a:t>Mick Schwedler, P.E., LEED AP</a:t>
            </a:r>
          </a:p>
          <a:p>
            <a:r>
              <a:rPr lang="en-US" sz="2000" dirty="0"/>
              <a:t>2021-2022 ASHRAE Society President</a:t>
            </a:r>
          </a:p>
        </p:txBody>
      </p:sp>
      <p:pic>
        <p:nvPicPr>
          <p:cNvPr id="74" name="Picture 73" descr="A picture containing text, sign&#10;&#10;Description automatically generated">
            <a:extLst>
              <a:ext uri="{FF2B5EF4-FFF2-40B4-BE49-F238E27FC236}">
                <a16:creationId xmlns:a16="http://schemas.microsoft.com/office/drawing/2014/main" id="{5E075C96-B5B2-45B5-9197-9A693A73E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7880" y="4962960"/>
            <a:ext cx="1400429" cy="968630"/>
          </a:xfrm>
          <a:prstGeom prst="rect">
            <a:avLst/>
          </a:prstGeom>
        </p:spPr>
      </p:pic>
    </p:spTree>
    <p:extLst>
      <p:ext uri="{BB962C8B-B14F-4D97-AF65-F5344CB8AC3E}">
        <p14:creationId xmlns:p14="http://schemas.microsoft.com/office/powerpoint/2010/main" val="321994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A382-B2F4-40B4-B743-15A63D7A3CCE}"/>
              </a:ext>
            </a:extLst>
          </p:cNvPr>
          <p:cNvSpPr>
            <a:spLocks noGrp="1"/>
          </p:cNvSpPr>
          <p:nvPr>
            <p:ph type="title"/>
          </p:nvPr>
        </p:nvSpPr>
        <p:spPr>
          <a:xfrm>
            <a:off x="478307" y="424201"/>
            <a:ext cx="10515600" cy="582135"/>
          </a:xfrm>
        </p:spPr>
        <p:txBody>
          <a:bodyPr/>
          <a:lstStyle/>
          <a:p>
            <a:r>
              <a:rPr lang="en-US" dirty="0"/>
              <a:t>Root Two: Chapters and Regions (Grassroots)</a:t>
            </a:r>
            <a:br>
              <a:rPr lang="en-US" dirty="0"/>
            </a:br>
            <a:endParaRPr lang="en-US" dirty="0"/>
          </a:p>
        </p:txBody>
      </p:sp>
      <p:sp>
        <p:nvSpPr>
          <p:cNvPr id="4" name="Rectangle 3">
            <a:extLst>
              <a:ext uri="{FF2B5EF4-FFF2-40B4-BE49-F238E27FC236}">
                <a16:creationId xmlns:a16="http://schemas.microsoft.com/office/drawing/2014/main" id="{5D6B7181-31CC-43B6-A212-2D1B1DD95DED}"/>
              </a:ext>
            </a:extLst>
          </p:cNvPr>
          <p:cNvSpPr/>
          <p:nvPr/>
        </p:nvSpPr>
        <p:spPr>
          <a:xfrm>
            <a:off x="897869" y="1465462"/>
            <a:ext cx="6908413" cy="1569660"/>
          </a:xfrm>
          <a:prstGeom prst="rect">
            <a:avLst/>
          </a:prstGeom>
          <a:solidFill>
            <a:srgbClr val="FFFFFF"/>
          </a:solidFill>
        </p:spPr>
        <p:txBody>
          <a:bodyPr wrap="square">
            <a:spAutoFit/>
          </a:bodyPr>
          <a:lstStyle/>
          <a:p>
            <a:r>
              <a:rPr lang="en-US" sz="2400" b="1" dirty="0"/>
              <a:t>Presidential Award of Excellence (PAOE)</a:t>
            </a:r>
          </a:p>
          <a:p>
            <a:pPr marL="285750" indent="-285750">
              <a:buFont typeface="Arial" panose="020B0604020202020204" pitchFamily="34" charset="0"/>
              <a:buChar char="•"/>
            </a:pPr>
            <a:r>
              <a:rPr lang="en-US" sz="2400" dirty="0"/>
              <a:t>Streamlined</a:t>
            </a:r>
          </a:p>
          <a:p>
            <a:pPr marL="285750" indent="-285750">
              <a:buFont typeface="Arial" panose="020B0604020202020204" pitchFamily="34" charset="0"/>
              <a:buChar char="•"/>
            </a:pPr>
            <a:r>
              <a:rPr lang="en-US" sz="2400" dirty="0"/>
              <a:t>Member-to-Member Connections</a:t>
            </a:r>
            <a:br>
              <a:rPr lang="en-US" sz="2400" dirty="0"/>
            </a:br>
            <a:r>
              <a:rPr lang="en-US" sz="2400" dirty="0" err="1"/>
              <a:t>IntraRegion</a:t>
            </a:r>
            <a:r>
              <a:rPr lang="en-US" sz="2400" dirty="0"/>
              <a:t> and intragenerational events</a:t>
            </a:r>
          </a:p>
        </p:txBody>
      </p:sp>
      <p:pic>
        <p:nvPicPr>
          <p:cNvPr id="7" name="Picture 6">
            <a:extLst>
              <a:ext uri="{FF2B5EF4-FFF2-40B4-BE49-F238E27FC236}">
                <a16:creationId xmlns:a16="http://schemas.microsoft.com/office/drawing/2014/main" id="{9C27D165-62E8-4538-A649-65863EBD2039}"/>
              </a:ext>
            </a:extLst>
          </p:cNvPr>
          <p:cNvPicPr>
            <a:picLocks noChangeAspect="1"/>
          </p:cNvPicPr>
          <p:nvPr/>
        </p:nvPicPr>
        <p:blipFill>
          <a:blip r:embed="rId3"/>
          <a:stretch>
            <a:fillRect/>
          </a:stretch>
        </p:blipFill>
        <p:spPr>
          <a:xfrm>
            <a:off x="6096000" y="3101962"/>
            <a:ext cx="5377492" cy="2929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442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fire, outdoor, dark&#10;&#10;Description automatically generated">
            <a:extLst>
              <a:ext uri="{FF2B5EF4-FFF2-40B4-BE49-F238E27FC236}">
                <a16:creationId xmlns:a16="http://schemas.microsoft.com/office/drawing/2014/main" id="{2E55FD78-F486-449E-8BFE-39A6C20710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02" b="40117"/>
          <a:stretch/>
        </p:blipFill>
        <p:spPr>
          <a:xfrm>
            <a:off x="7029219" y="4062235"/>
            <a:ext cx="4475428" cy="2253444"/>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C9D48CF-4224-49FA-8DE1-A98F501C1AC6}"/>
              </a:ext>
            </a:extLst>
          </p:cNvPr>
          <p:cNvPicPr>
            <a:picLocks noChangeAspect="1"/>
          </p:cNvPicPr>
          <p:nvPr/>
        </p:nvPicPr>
        <p:blipFill>
          <a:blip r:embed="rId4"/>
          <a:stretch>
            <a:fillRect/>
          </a:stretch>
        </p:blipFill>
        <p:spPr>
          <a:xfrm>
            <a:off x="494593" y="1359171"/>
            <a:ext cx="3699296" cy="2600543"/>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DB5772B5-037B-4C58-9589-EA9CF52CB1B0}"/>
              </a:ext>
            </a:extLst>
          </p:cNvPr>
          <p:cNvSpPr>
            <a:spLocks noGrp="1"/>
          </p:cNvSpPr>
          <p:nvPr>
            <p:ph type="title"/>
          </p:nvPr>
        </p:nvSpPr>
        <p:spPr>
          <a:xfrm>
            <a:off x="838200" y="199345"/>
            <a:ext cx="10515600" cy="600075"/>
          </a:xfrm>
        </p:spPr>
        <p:txBody>
          <a:bodyPr/>
          <a:lstStyle/>
          <a:p>
            <a:r>
              <a:rPr lang="en-US" dirty="0"/>
              <a:t>Root Two: Chapters and Region (grassroots)</a:t>
            </a:r>
          </a:p>
        </p:txBody>
      </p:sp>
      <p:sp>
        <p:nvSpPr>
          <p:cNvPr id="8" name="TextBox 7">
            <a:extLst>
              <a:ext uri="{FF2B5EF4-FFF2-40B4-BE49-F238E27FC236}">
                <a16:creationId xmlns:a16="http://schemas.microsoft.com/office/drawing/2014/main" id="{5FBC540E-AF11-47E8-90B0-9E50D05DB822}"/>
              </a:ext>
            </a:extLst>
          </p:cNvPr>
          <p:cNvSpPr txBox="1"/>
          <p:nvPr/>
        </p:nvSpPr>
        <p:spPr>
          <a:xfrm>
            <a:off x="5082630" y="1224591"/>
            <a:ext cx="6422017" cy="523220"/>
          </a:xfrm>
          <a:prstGeom prst="rect">
            <a:avLst/>
          </a:prstGeom>
          <a:noFill/>
        </p:spPr>
        <p:txBody>
          <a:bodyPr wrap="square" rtlCol="0">
            <a:spAutoFit/>
          </a:bodyPr>
          <a:lstStyle/>
          <a:p>
            <a:r>
              <a:rPr lang="en-US" sz="2800" b="1" i="1" dirty="0">
                <a:solidFill>
                  <a:schemeClr val="tx2">
                    <a:lumMod val="75000"/>
                  </a:schemeClr>
                </a:solidFill>
              </a:rPr>
              <a:t>Together we make ASHRAE Extraordinary</a:t>
            </a:r>
          </a:p>
        </p:txBody>
      </p:sp>
      <p:pic>
        <p:nvPicPr>
          <p:cNvPr id="10" name="Picture 9">
            <a:extLst>
              <a:ext uri="{FF2B5EF4-FFF2-40B4-BE49-F238E27FC236}">
                <a16:creationId xmlns:a16="http://schemas.microsoft.com/office/drawing/2014/main" id="{B4D49BD9-4314-4E9C-8309-50935782B676}"/>
              </a:ext>
            </a:extLst>
          </p:cNvPr>
          <p:cNvPicPr>
            <a:picLocks noChangeAspect="1"/>
          </p:cNvPicPr>
          <p:nvPr/>
        </p:nvPicPr>
        <p:blipFill>
          <a:blip r:embed="rId5"/>
          <a:stretch>
            <a:fillRect/>
          </a:stretch>
        </p:blipFill>
        <p:spPr>
          <a:xfrm>
            <a:off x="1689333" y="4062235"/>
            <a:ext cx="4810311" cy="2578234"/>
          </a:xfrm>
          <a:prstGeom prst="rect">
            <a:avLst/>
          </a:prstGeom>
          <a:effectLst>
            <a:outerShdw blurRad="50800" dist="38100" dir="2700000" algn="tl" rotWithShape="0">
              <a:prstClr val="black">
                <a:alpha val="40000"/>
              </a:prstClr>
            </a:outerShdw>
          </a:effectLst>
        </p:spPr>
      </p:pic>
      <p:pic>
        <p:nvPicPr>
          <p:cNvPr id="7" name="Picture 6" descr="A picture containing person, person, older&#10;&#10;Description automatically generated">
            <a:extLst>
              <a:ext uri="{FF2B5EF4-FFF2-40B4-BE49-F238E27FC236}">
                <a16:creationId xmlns:a16="http://schemas.microsoft.com/office/drawing/2014/main" id="{9A955243-E65D-48F0-93D0-9324C59B9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9997" y="1909272"/>
            <a:ext cx="2807532" cy="1871687"/>
          </a:xfrm>
          <a:prstGeom prst="rect">
            <a:avLst/>
          </a:prstGeom>
          <a:effectLst>
            <a:outerShdw blurRad="50800" dist="38100" dir="2700000" algn="tl" rotWithShape="0">
              <a:prstClr val="black">
                <a:alpha val="40000"/>
              </a:prstClr>
            </a:outerShdw>
          </a:effectLst>
        </p:spPr>
      </p:pic>
      <p:pic>
        <p:nvPicPr>
          <p:cNvPr id="9" name="Picture 8" descr="A picture containing person, outdoor, posing&#10;&#10;Description automatically generated">
            <a:extLst>
              <a:ext uri="{FF2B5EF4-FFF2-40B4-BE49-F238E27FC236}">
                <a16:creationId xmlns:a16="http://schemas.microsoft.com/office/drawing/2014/main" id="{9FBD4671-4603-4559-B5AA-FBEC36FA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3638" y="1909272"/>
            <a:ext cx="2866471" cy="19109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569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2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3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AA4DF8-A185-482A-B015-9047A79559EC}"/>
              </a:ext>
            </a:extLst>
          </p:cNvPr>
          <p:cNvSpPr/>
          <p:nvPr/>
        </p:nvSpPr>
        <p:spPr>
          <a:xfrm>
            <a:off x="1716911" y="1102360"/>
            <a:ext cx="8758177" cy="584775"/>
          </a:xfrm>
          <a:prstGeom prst="rect">
            <a:avLst/>
          </a:prstGeom>
        </p:spPr>
        <p:txBody>
          <a:bodyPr wrap="square">
            <a:spAutoFit/>
          </a:bodyPr>
          <a:lstStyle/>
          <a:p>
            <a:pPr marL="320040" lvl="1" indent="0" algn="ctr">
              <a:buNone/>
            </a:pPr>
            <a:r>
              <a:rPr lang="en-US" sz="3200" b="1" dirty="0">
                <a:solidFill>
                  <a:schemeClr val="accent1">
                    <a:lumMod val="75000"/>
                  </a:schemeClr>
                </a:solidFill>
              </a:rPr>
              <a:t>NOTHING happens without you, our volunteers</a:t>
            </a:r>
          </a:p>
        </p:txBody>
      </p:sp>
      <p:sp>
        <p:nvSpPr>
          <p:cNvPr id="9" name="Title 8">
            <a:extLst>
              <a:ext uri="{FF2B5EF4-FFF2-40B4-BE49-F238E27FC236}">
                <a16:creationId xmlns:a16="http://schemas.microsoft.com/office/drawing/2014/main" id="{CBB61EB8-0125-460E-8F65-A244B7EF6B1D}"/>
              </a:ext>
            </a:extLst>
          </p:cNvPr>
          <p:cNvSpPr>
            <a:spLocks noGrp="1"/>
          </p:cNvSpPr>
          <p:nvPr>
            <p:ph type="title"/>
          </p:nvPr>
        </p:nvSpPr>
        <p:spPr>
          <a:xfrm>
            <a:off x="462541" y="495781"/>
            <a:ext cx="10515600" cy="601515"/>
          </a:xfrm>
        </p:spPr>
        <p:txBody>
          <a:bodyPr/>
          <a:lstStyle/>
          <a:p>
            <a:r>
              <a:rPr lang="en-US" dirty="0"/>
              <a:t>Root One: Personal Growth</a:t>
            </a:r>
            <a:br>
              <a:rPr lang="en-US" dirty="0"/>
            </a:br>
            <a:endParaRPr lang="en-US" dirty="0"/>
          </a:p>
        </p:txBody>
      </p:sp>
      <p:pic>
        <p:nvPicPr>
          <p:cNvPr id="11" name="Picture 10">
            <a:extLst>
              <a:ext uri="{FF2B5EF4-FFF2-40B4-BE49-F238E27FC236}">
                <a16:creationId xmlns:a16="http://schemas.microsoft.com/office/drawing/2014/main" id="{2122EA49-1BFF-4CDE-9ECD-431AC88E2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350" y="2962116"/>
            <a:ext cx="4054564" cy="304092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4F66F3A9-717D-4A3F-9885-56A6149F3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32" y="2372277"/>
            <a:ext cx="3998085" cy="266539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A105DE1B-14FF-4E17-92D6-F45B84AEF6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7651" y="3892739"/>
            <a:ext cx="3618213" cy="24121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949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par>
                          <p:cTn id="8" fill="hold">
                            <p:stCondLst>
                              <p:cond delay="1500"/>
                            </p:stCondLst>
                            <p:childTnLst>
                              <p:par>
                                <p:cTn id="9" presetID="10" presetClass="entr" presetSubtype="0" fill="hold" nodeType="afterEffect">
                                  <p:stCondLst>
                                    <p:cond delay="7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childTnLst>
                          </p:cTn>
                        </p:par>
                        <p:par>
                          <p:cTn id="12" fill="hold">
                            <p:stCondLst>
                              <p:cond delay="3000"/>
                            </p:stCondLst>
                            <p:childTnLst>
                              <p:par>
                                <p:cTn id="13" presetID="10" presetClass="entr" presetSubtype="0" fill="hold" nodeType="afterEffect">
                                  <p:stCondLst>
                                    <p:cond delay="7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95CB-BA68-4FF4-9534-5319B7B0A952}"/>
              </a:ext>
            </a:extLst>
          </p:cNvPr>
          <p:cNvSpPr>
            <a:spLocks noGrp="1"/>
          </p:cNvSpPr>
          <p:nvPr>
            <p:ph type="title"/>
          </p:nvPr>
        </p:nvSpPr>
        <p:spPr>
          <a:xfrm>
            <a:off x="478307" y="253433"/>
            <a:ext cx="10515600" cy="601515"/>
          </a:xfrm>
        </p:spPr>
        <p:txBody>
          <a:bodyPr/>
          <a:lstStyle/>
          <a:p>
            <a:r>
              <a:rPr lang="en-US" dirty="0"/>
              <a:t>Root One: Personal Growth</a:t>
            </a:r>
          </a:p>
        </p:txBody>
      </p:sp>
      <p:sp>
        <p:nvSpPr>
          <p:cNvPr id="3" name="Content Placeholder 2">
            <a:extLst>
              <a:ext uri="{FF2B5EF4-FFF2-40B4-BE49-F238E27FC236}">
                <a16:creationId xmlns:a16="http://schemas.microsoft.com/office/drawing/2014/main" id="{08CAEF6D-8571-4BE3-95CB-12882D1523E8}"/>
              </a:ext>
            </a:extLst>
          </p:cNvPr>
          <p:cNvSpPr txBox="1">
            <a:spLocks/>
          </p:cNvSpPr>
          <p:nvPr/>
        </p:nvSpPr>
        <p:spPr>
          <a:xfrm>
            <a:off x="4619457" y="1230447"/>
            <a:ext cx="3720148" cy="601516"/>
          </a:xfrm>
          <a:prstGeom prst="rect">
            <a:avLst/>
          </a:prstGeom>
        </p:spPr>
        <p:txBody>
          <a:bodyPr/>
          <a:lstStyle>
            <a:lvl1pPr marL="342900" indent="-342900" algn="l" defTabSz="914400" rtl="0" eaLnBrk="1" latinLnBrk="0" hangingPunct="1">
              <a:lnSpc>
                <a:spcPct val="9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640080" indent="-320040" algn="l" defTabSz="914400" rtl="0" eaLnBrk="1" latinLnBrk="0" hangingPunct="1">
              <a:lnSpc>
                <a:spcPct val="90000"/>
              </a:lnSpc>
              <a:spcBef>
                <a:spcPts val="600"/>
              </a:spcBef>
              <a:buClrTx/>
              <a:buFont typeface="System Font Regular"/>
              <a:buChar char="–"/>
              <a:defRPr sz="2000" kern="1200">
                <a:solidFill>
                  <a:schemeClr val="tx1"/>
                </a:solidFill>
                <a:latin typeface="+mn-lt"/>
                <a:ea typeface="+mn-ea"/>
                <a:cs typeface="+mn-cs"/>
              </a:defRPr>
            </a:lvl2pPr>
            <a:lvl3pPr marL="960120" indent="-320040" algn="l" defTabSz="914400" rtl="0" eaLnBrk="1" latinLnBrk="0" hangingPunct="1">
              <a:lnSpc>
                <a:spcPct val="90000"/>
              </a:lnSpc>
              <a:spcBef>
                <a:spcPts val="300"/>
              </a:spcBef>
              <a:buClrTx/>
              <a:buFont typeface="System Font Regular"/>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 indent="0">
              <a:lnSpc>
                <a:spcPct val="100000"/>
              </a:lnSpc>
              <a:buNone/>
            </a:pPr>
            <a:r>
              <a:rPr lang="en-US" sz="3200" b="1" dirty="0">
                <a:solidFill>
                  <a:schemeClr val="accent1">
                    <a:lumMod val="75000"/>
                  </a:schemeClr>
                </a:solidFill>
              </a:rPr>
              <a:t>Learning Pathways</a:t>
            </a:r>
            <a:endParaRPr lang="en-US" dirty="0"/>
          </a:p>
        </p:txBody>
      </p:sp>
      <p:pic>
        <p:nvPicPr>
          <p:cNvPr id="5" name="Picture 4" descr="A group of people in a room&#10;&#10;Description automatically generated">
            <a:extLst>
              <a:ext uri="{FF2B5EF4-FFF2-40B4-BE49-F238E27FC236}">
                <a16:creationId xmlns:a16="http://schemas.microsoft.com/office/drawing/2014/main" id="{16D2ACDC-8059-45DF-8D20-6F090CCAC4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83" t="15925" r="12786" b="11720"/>
          <a:stretch/>
        </p:blipFill>
        <p:spPr>
          <a:xfrm>
            <a:off x="4619457" y="3927903"/>
            <a:ext cx="5166408" cy="259107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ECBD0D7-3FCF-4079-B4A7-F0575D928E65}"/>
              </a:ext>
            </a:extLst>
          </p:cNvPr>
          <p:cNvSpPr/>
          <p:nvPr/>
        </p:nvSpPr>
        <p:spPr>
          <a:xfrm>
            <a:off x="4619457" y="1831963"/>
            <a:ext cx="6374450" cy="2031325"/>
          </a:xfrm>
          <a:prstGeom prst="rect">
            <a:avLst/>
          </a:prstGeom>
        </p:spPr>
        <p:txBody>
          <a:bodyPr wrap="square">
            <a:spAutoFit/>
          </a:bodyPr>
          <a:lstStyle/>
          <a:p>
            <a:r>
              <a:rPr lang="en-US" b="1" dirty="0"/>
              <a:t>Pathway 1: HVAC Design. </a:t>
            </a:r>
          </a:p>
          <a:p>
            <a:pPr marL="285750" indent="-285750">
              <a:buFont typeface="Arial" panose="020B0604020202020204" pitchFamily="34" charset="0"/>
              <a:buChar char="•"/>
            </a:pPr>
            <a:r>
              <a:rPr lang="en-US" dirty="0"/>
              <a:t>Young professional</a:t>
            </a:r>
          </a:p>
          <a:p>
            <a:pPr marL="285750" indent="-285750">
              <a:buFont typeface="Arial" panose="020B0604020202020204" pitchFamily="34" charset="0"/>
              <a:buChar char="•"/>
            </a:pPr>
            <a:r>
              <a:rPr lang="en-US" dirty="0"/>
              <a:t>Those new to the industry</a:t>
            </a:r>
          </a:p>
          <a:p>
            <a:pPr marL="285750" indent="-285750">
              <a:buFont typeface="Arial" panose="020B0604020202020204" pitchFamily="34" charset="0"/>
              <a:buChar char="•"/>
            </a:pPr>
            <a:r>
              <a:rPr lang="en-US" dirty="0"/>
              <a:t>Improve knowledge and ability to serve customers</a:t>
            </a:r>
          </a:p>
          <a:p>
            <a:endParaRPr lang="en-US" dirty="0"/>
          </a:p>
          <a:p>
            <a:r>
              <a:rPr lang="en-US" b="1" dirty="0"/>
              <a:t>Pathway 2: Pathogen Mitigation</a:t>
            </a:r>
          </a:p>
          <a:p>
            <a:pPr marL="285750" indent="-285750">
              <a:buFont typeface="Arial" panose="020B0604020202020204" pitchFamily="34" charset="0"/>
              <a:buChar char="•"/>
            </a:pPr>
            <a:r>
              <a:rPr lang="en-US" dirty="0"/>
              <a:t>Prepares for future health issues</a:t>
            </a:r>
          </a:p>
        </p:txBody>
      </p:sp>
      <p:pic>
        <p:nvPicPr>
          <p:cNvPr id="7" name="Picture 6" descr="Timeline&#10;&#10;Description automatically generated">
            <a:extLst>
              <a:ext uri="{FF2B5EF4-FFF2-40B4-BE49-F238E27FC236}">
                <a16:creationId xmlns:a16="http://schemas.microsoft.com/office/drawing/2014/main" id="{05E2F2B3-CAB2-46CC-AED1-0E2EC4190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03" y="1399496"/>
            <a:ext cx="3175698" cy="1448129"/>
          </a:xfrm>
          <a:prstGeom prst="rect">
            <a:avLst/>
          </a:prstGeom>
          <a:ln>
            <a:solidFill>
              <a:schemeClr val="accent1"/>
            </a:solidFill>
          </a:ln>
        </p:spPr>
      </p:pic>
    </p:spTree>
    <p:extLst>
      <p:ext uri="{BB962C8B-B14F-4D97-AF65-F5344CB8AC3E}">
        <p14:creationId xmlns:p14="http://schemas.microsoft.com/office/powerpoint/2010/main" val="17533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EEB0-DE4C-429F-9121-AF9C5B3C9398}"/>
              </a:ext>
            </a:extLst>
          </p:cNvPr>
          <p:cNvSpPr>
            <a:spLocks noGrp="1"/>
          </p:cNvSpPr>
          <p:nvPr>
            <p:ph type="title"/>
          </p:nvPr>
        </p:nvSpPr>
        <p:spPr>
          <a:xfrm>
            <a:off x="466732" y="244282"/>
            <a:ext cx="10515600" cy="601515"/>
          </a:xfrm>
        </p:spPr>
        <p:txBody>
          <a:bodyPr/>
          <a:lstStyle/>
          <a:p>
            <a:r>
              <a:rPr lang="en-US" dirty="0"/>
              <a:t>Root Two: Grassroots Member-to-Member Connections</a:t>
            </a:r>
          </a:p>
        </p:txBody>
      </p:sp>
      <p:pic>
        <p:nvPicPr>
          <p:cNvPr id="3" name="Picture 2">
            <a:extLst>
              <a:ext uri="{FF2B5EF4-FFF2-40B4-BE49-F238E27FC236}">
                <a16:creationId xmlns:a16="http://schemas.microsoft.com/office/drawing/2014/main" id="{E9913116-7388-47AF-8804-39A87497A0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 t="5145" r="4178" b="14370"/>
          <a:stretch/>
        </p:blipFill>
        <p:spPr>
          <a:xfrm>
            <a:off x="1279789" y="1262599"/>
            <a:ext cx="4331873" cy="299487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0CB955D-A3BE-497B-9E9A-A82723A4DBD9}"/>
              </a:ext>
            </a:extLst>
          </p:cNvPr>
          <p:cNvPicPr>
            <a:picLocks noChangeAspect="1"/>
          </p:cNvPicPr>
          <p:nvPr/>
        </p:nvPicPr>
        <p:blipFill rotWithShape="1">
          <a:blip r:embed="rId4"/>
          <a:srcRect b="21328"/>
          <a:stretch/>
        </p:blipFill>
        <p:spPr>
          <a:xfrm>
            <a:off x="7368689" y="3809235"/>
            <a:ext cx="4295775" cy="1948297"/>
          </a:xfrm>
          <a:prstGeom prst="rect">
            <a:avLst/>
          </a:prstGeom>
        </p:spPr>
      </p:pic>
      <p:sp>
        <p:nvSpPr>
          <p:cNvPr id="5" name="TextBox 4">
            <a:extLst>
              <a:ext uri="{FF2B5EF4-FFF2-40B4-BE49-F238E27FC236}">
                <a16:creationId xmlns:a16="http://schemas.microsoft.com/office/drawing/2014/main" id="{410F8C57-1953-4985-8AC7-795EC8A9EC1C}"/>
              </a:ext>
            </a:extLst>
          </p:cNvPr>
          <p:cNvSpPr txBox="1"/>
          <p:nvPr/>
        </p:nvSpPr>
        <p:spPr>
          <a:xfrm>
            <a:off x="2237540" y="4412667"/>
            <a:ext cx="3858460" cy="523220"/>
          </a:xfrm>
          <a:prstGeom prst="rect">
            <a:avLst/>
          </a:prstGeom>
          <a:noFill/>
        </p:spPr>
        <p:txBody>
          <a:bodyPr wrap="square" rtlCol="0">
            <a:spAutoFit/>
          </a:bodyPr>
          <a:lstStyle/>
          <a:p>
            <a:r>
              <a:rPr lang="en-US" sz="2800" b="1" dirty="0"/>
              <a:t>Mick and social media</a:t>
            </a:r>
          </a:p>
        </p:txBody>
      </p:sp>
      <p:pic>
        <p:nvPicPr>
          <p:cNvPr id="12" name="Picture 11" descr="Icon&#10;&#10;Description automatically generated">
            <a:extLst>
              <a:ext uri="{FF2B5EF4-FFF2-40B4-BE49-F238E27FC236}">
                <a16:creationId xmlns:a16="http://schemas.microsoft.com/office/drawing/2014/main" id="{1118E275-C24B-4B4D-8614-7F31321E8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771" y="1576848"/>
            <a:ext cx="400216" cy="400216"/>
          </a:xfrm>
          <a:prstGeom prst="rect">
            <a:avLst/>
          </a:prstGeom>
        </p:spPr>
      </p:pic>
      <p:pic>
        <p:nvPicPr>
          <p:cNvPr id="14" name="Picture 13" descr="Icon&#10;&#10;Description automatically generated">
            <a:extLst>
              <a:ext uri="{FF2B5EF4-FFF2-40B4-BE49-F238E27FC236}">
                <a16:creationId xmlns:a16="http://schemas.microsoft.com/office/drawing/2014/main" id="{0C4DF7CD-BC68-4BCF-8AD6-6772A0161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691" y="2129043"/>
            <a:ext cx="329630" cy="329630"/>
          </a:xfrm>
          <a:prstGeom prst="rect">
            <a:avLst/>
          </a:prstGeom>
        </p:spPr>
      </p:pic>
      <p:sp>
        <p:nvSpPr>
          <p:cNvPr id="15" name="TextBox 14">
            <a:extLst>
              <a:ext uri="{FF2B5EF4-FFF2-40B4-BE49-F238E27FC236}">
                <a16:creationId xmlns:a16="http://schemas.microsoft.com/office/drawing/2014/main" id="{075A5F2F-849A-4D1B-84DF-A40998685E7C}"/>
              </a:ext>
            </a:extLst>
          </p:cNvPr>
          <p:cNvSpPr txBox="1"/>
          <p:nvPr/>
        </p:nvSpPr>
        <p:spPr>
          <a:xfrm>
            <a:off x="8181205" y="2093803"/>
            <a:ext cx="2382879" cy="400110"/>
          </a:xfrm>
          <a:prstGeom prst="rect">
            <a:avLst/>
          </a:prstGeom>
          <a:noFill/>
        </p:spPr>
        <p:txBody>
          <a:bodyPr wrap="square" rtlCol="0">
            <a:spAutoFit/>
          </a:bodyPr>
          <a:lstStyle/>
          <a:p>
            <a:r>
              <a:rPr lang="en-US" sz="2000" dirty="0"/>
              <a:t>@ashraepresident</a:t>
            </a:r>
          </a:p>
        </p:txBody>
      </p:sp>
      <p:sp>
        <p:nvSpPr>
          <p:cNvPr id="16" name="TextBox 15">
            <a:extLst>
              <a:ext uri="{FF2B5EF4-FFF2-40B4-BE49-F238E27FC236}">
                <a16:creationId xmlns:a16="http://schemas.microsoft.com/office/drawing/2014/main" id="{ECBE9849-38F8-4D57-9405-2331F737A433}"/>
              </a:ext>
            </a:extLst>
          </p:cNvPr>
          <p:cNvSpPr txBox="1"/>
          <p:nvPr/>
        </p:nvSpPr>
        <p:spPr>
          <a:xfrm>
            <a:off x="8181204" y="1554958"/>
            <a:ext cx="2373659" cy="400110"/>
          </a:xfrm>
          <a:prstGeom prst="rect">
            <a:avLst/>
          </a:prstGeom>
          <a:noFill/>
        </p:spPr>
        <p:txBody>
          <a:bodyPr wrap="square" rtlCol="0">
            <a:spAutoFit/>
          </a:bodyPr>
          <a:lstStyle/>
          <a:p>
            <a:r>
              <a:rPr lang="en-US" sz="2000" dirty="0"/>
              <a:t>@ASHRAE_Society</a:t>
            </a:r>
          </a:p>
        </p:txBody>
      </p:sp>
      <p:sp>
        <p:nvSpPr>
          <p:cNvPr id="6" name="TextBox 5">
            <a:extLst>
              <a:ext uri="{FF2B5EF4-FFF2-40B4-BE49-F238E27FC236}">
                <a16:creationId xmlns:a16="http://schemas.microsoft.com/office/drawing/2014/main" id="{0541E6C7-8321-4BAD-B601-089A68494CD8}"/>
              </a:ext>
            </a:extLst>
          </p:cNvPr>
          <p:cNvSpPr txBox="1"/>
          <p:nvPr/>
        </p:nvSpPr>
        <p:spPr>
          <a:xfrm>
            <a:off x="7619771" y="1100468"/>
            <a:ext cx="2917786" cy="461665"/>
          </a:xfrm>
          <a:prstGeom prst="rect">
            <a:avLst/>
          </a:prstGeom>
          <a:noFill/>
        </p:spPr>
        <p:txBody>
          <a:bodyPr wrap="none" rtlCol="0">
            <a:spAutoFit/>
          </a:bodyPr>
          <a:lstStyle/>
          <a:p>
            <a:r>
              <a:rPr lang="en-US" sz="2400" b="1" dirty="0"/>
              <a:t>ASHRAE Social Media</a:t>
            </a:r>
          </a:p>
        </p:txBody>
      </p:sp>
      <p:sp>
        <p:nvSpPr>
          <p:cNvPr id="11" name="TextBox 10">
            <a:extLst>
              <a:ext uri="{FF2B5EF4-FFF2-40B4-BE49-F238E27FC236}">
                <a16:creationId xmlns:a16="http://schemas.microsoft.com/office/drawing/2014/main" id="{CBEB8B4F-3A15-4C87-838D-C7CC76DF3D9C}"/>
              </a:ext>
            </a:extLst>
          </p:cNvPr>
          <p:cNvSpPr txBox="1"/>
          <p:nvPr/>
        </p:nvSpPr>
        <p:spPr>
          <a:xfrm>
            <a:off x="7368689" y="3543162"/>
            <a:ext cx="4500143" cy="461665"/>
          </a:xfrm>
          <a:prstGeom prst="rect">
            <a:avLst/>
          </a:prstGeom>
          <a:noFill/>
        </p:spPr>
        <p:txBody>
          <a:bodyPr wrap="none" rtlCol="0">
            <a:spAutoFit/>
          </a:bodyPr>
          <a:lstStyle/>
          <a:p>
            <a:r>
              <a:rPr lang="en-US" sz="2400" b="1" dirty="0"/>
              <a:t>Member-to-Member Connections</a:t>
            </a:r>
          </a:p>
        </p:txBody>
      </p:sp>
    </p:spTree>
    <p:extLst>
      <p:ext uri="{BB962C8B-B14F-4D97-AF65-F5344CB8AC3E}">
        <p14:creationId xmlns:p14="http://schemas.microsoft.com/office/powerpoint/2010/main" val="132351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B0EC-874A-49D4-B5AA-2EDC00CAEE4E}"/>
              </a:ext>
            </a:extLst>
          </p:cNvPr>
          <p:cNvSpPr>
            <a:spLocks noGrp="1"/>
          </p:cNvSpPr>
          <p:nvPr>
            <p:ph type="title"/>
          </p:nvPr>
        </p:nvSpPr>
        <p:spPr>
          <a:xfrm>
            <a:off x="466732" y="255857"/>
            <a:ext cx="10515600" cy="601515"/>
          </a:xfrm>
        </p:spPr>
        <p:txBody>
          <a:bodyPr/>
          <a:lstStyle/>
          <a:p>
            <a:r>
              <a:rPr lang="en-US" dirty="0"/>
              <a:t>Whose Roots will you feed in the next three months?</a:t>
            </a:r>
          </a:p>
        </p:txBody>
      </p:sp>
      <p:grpSp>
        <p:nvGrpSpPr>
          <p:cNvPr id="11" name="Group 10">
            <a:extLst>
              <a:ext uri="{FF2B5EF4-FFF2-40B4-BE49-F238E27FC236}">
                <a16:creationId xmlns:a16="http://schemas.microsoft.com/office/drawing/2014/main" id="{ECBA3A95-9FDE-45F3-8293-B9BD31459FAC}"/>
              </a:ext>
            </a:extLst>
          </p:cNvPr>
          <p:cNvGrpSpPr/>
          <p:nvPr/>
        </p:nvGrpSpPr>
        <p:grpSpPr>
          <a:xfrm>
            <a:off x="568068" y="1061740"/>
            <a:ext cx="3470287" cy="2367260"/>
            <a:chOff x="5406339" y="1916668"/>
            <a:chExt cx="3470287" cy="2367260"/>
          </a:xfrm>
          <a:solidFill>
            <a:schemeClr val="accent1">
              <a:lumMod val="75000"/>
            </a:schemeClr>
          </a:solidFill>
        </p:grpSpPr>
        <p:sp>
          <p:nvSpPr>
            <p:cNvPr id="12" name="Flowchart: Document 11">
              <a:extLst>
                <a:ext uri="{FF2B5EF4-FFF2-40B4-BE49-F238E27FC236}">
                  <a16:creationId xmlns:a16="http://schemas.microsoft.com/office/drawing/2014/main" id="{30F33069-D21B-4E13-A924-FF9DA678882E}"/>
                </a:ext>
              </a:extLst>
            </p:cNvPr>
            <p:cNvSpPr/>
            <p:nvPr/>
          </p:nvSpPr>
          <p:spPr>
            <a:xfrm>
              <a:off x="5406339" y="1916668"/>
              <a:ext cx="3470287" cy="2367260"/>
            </a:xfrm>
            <a:prstGeom prst="flowChartDocumen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73BC089-1520-492E-998D-77C772FE3EB5}"/>
                </a:ext>
              </a:extLst>
            </p:cNvPr>
            <p:cNvSpPr txBox="1"/>
            <p:nvPr/>
          </p:nvSpPr>
          <p:spPr>
            <a:xfrm>
              <a:off x="5406339" y="1916668"/>
              <a:ext cx="2756867" cy="1323439"/>
            </a:xfrm>
            <a:prstGeom prst="rect">
              <a:avLst/>
            </a:prstGeom>
            <a:grpFill/>
          </p:spPr>
          <p:txBody>
            <a:bodyPr wrap="square" rtlCol="0">
              <a:spAutoFit/>
            </a:bodyPr>
            <a:lstStyle/>
            <a:p>
              <a:r>
                <a:rPr lang="en-US" sz="3200" dirty="0">
                  <a:solidFill>
                    <a:schemeClr val="bg1"/>
                  </a:solidFill>
                </a:rPr>
                <a:t>Your first list</a:t>
              </a:r>
            </a:p>
            <a:p>
              <a:r>
                <a:rPr lang="en-US" sz="2400" i="1" dirty="0">
                  <a:solidFill>
                    <a:schemeClr val="bg1"/>
                  </a:solidFill>
                </a:rPr>
                <a:t>2-3 first names who fed your roots</a:t>
              </a:r>
            </a:p>
          </p:txBody>
        </p:sp>
      </p:grpSp>
      <p:pic>
        <p:nvPicPr>
          <p:cNvPr id="9" name="Picture 8">
            <a:extLst>
              <a:ext uri="{FF2B5EF4-FFF2-40B4-BE49-F238E27FC236}">
                <a16:creationId xmlns:a16="http://schemas.microsoft.com/office/drawing/2014/main" id="{97EE1DFD-4803-4926-9BF1-2CD768DE2110}"/>
              </a:ext>
            </a:extLst>
          </p:cNvPr>
          <p:cNvPicPr>
            <a:picLocks noChangeAspect="1"/>
          </p:cNvPicPr>
          <p:nvPr/>
        </p:nvPicPr>
        <p:blipFill>
          <a:blip r:embed="rId3"/>
          <a:stretch>
            <a:fillRect/>
          </a:stretch>
        </p:blipFill>
        <p:spPr>
          <a:xfrm>
            <a:off x="4139693" y="1417969"/>
            <a:ext cx="7585575" cy="4492259"/>
          </a:xfrm>
          <a:prstGeom prst="rect">
            <a:avLst/>
          </a:prstGeom>
        </p:spPr>
      </p:pic>
      <p:grpSp>
        <p:nvGrpSpPr>
          <p:cNvPr id="7" name="Group 6">
            <a:extLst>
              <a:ext uri="{FF2B5EF4-FFF2-40B4-BE49-F238E27FC236}">
                <a16:creationId xmlns:a16="http://schemas.microsoft.com/office/drawing/2014/main" id="{77CF8A17-C756-4508-83F1-76D0706EDC40}"/>
              </a:ext>
            </a:extLst>
          </p:cNvPr>
          <p:cNvGrpSpPr/>
          <p:nvPr/>
        </p:nvGrpSpPr>
        <p:grpSpPr>
          <a:xfrm>
            <a:off x="571954" y="3620499"/>
            <a:ext cx="3470287" cy="2367260"/>
            <a:chOff x="5406339" y="1916668"/>
            <a:chExt cx="3470287" cy="2367260"/>
          </a:xfrm>
          <a:solidFill>
            <a:schemeClr val="accent1">
              <a:lumMod val="75000"/>
            </a:schemeClr>
          </a:solidFill>
        </p:grpSpPr>
        <p:sp>
          <p:nvSpPr>
            <p:cNvPr id="8" name="Flowchart: Document 7">
              <a:extLst>
                <a:ext uri="{FF2B5EF4-FFF2-40B4-BE49-F238E27FC236}">
                  <a16:creationId xmlns:a16="http://schemas.microsoft.com/office/drawing/2014/main" id="{BC4E5CA7-9EF1-4565-AF9B-ACB32E785056}"/>
                </a:ext>
              </a:extLst>
            </p:cNvPr>
            <p:cNvSpPr/>
            <p:nvPr/>
          </p:nvSpPr>
          <p:spPr>
            <a:xfrm>
              <a:off x="5406339" y="1916668"/>
              <a:ext cx="3470287" cy="2367260"/>
            </a:xfrm>
            <a:prstGeom prst="flowChartDocumen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1D493AE-CDFE-475A-9A0B-233C242DCC48}"/>
                </a:ext>
              </a:extLst>
            </p:cNvPr>
            <p:cNvSpPr txBox="1"/>
            <p:nvPr/>
          </p:nvSpPr>
          <p:spPr>
            <a:xfrm>
              <a:off x="5406339" y="1916668"/>
              <a:ext cx="3247011" cy="954107"/>
            </a:xfrm>
            <a:prstGeom prst="rect">
              <a:avLst/>
            </a:prstGeom>
            <a:grpFill/>
          </p:spPr>
          <p:txBody>
            <a:bodyPr wrap="square" rtlCol="0">
              <a:spAutoFit/>
            </a:bodyPr>
            <a:lstStyle/>
            <a:p>
              <a:r>
                <a:rPr lang="en-US" sz="3200" dirty="0">
                  <a:solidFill>
                    <a:schemeClr val="bg1"/>
                  </a:solidFill>
                </a:rPr>
                <a:t>Your list to</a:t>
              </a:r>
            </a:p>
            <a:p>
              <a:r>
                <a:rPr lang="en-US" sz="2400" i="1" dirty="0">
                  <a:solidFill>
                    <a:schemeClr val="bg1"/>
                  </a:solidFill>
                </a:rPr>
                <a:t>‘feed the roots’ </a:t>
              </a:r>
            </a:p>
          </p:txBody>
        </p:sp>
      </p:grpSp>
    </p:spTree>
    <p:extLst>
      <p:ext uri="{BB962C8B-B14F-4D97-AF65-F5344CB8AC3E}">
        <p14:creationId xmlns:p14="http://schemas.microsoft.com/office/powerpoint/2010/main" val="40675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3C99-E341-4381-8522-5E75FB6959AA}"/>
              </a:ext>
            </a:extLst>
          </p:cNvPr>
          <p:cNvSpPr>
            <a:spLocks noGrp="1"/>
          </p:cNvSpPr>
          <p:nvPr>
            <p:ph type="title"/>
          </p:nvPr>
        </p:nvSpPr>
        <p:spPr>
          <a:xfrm>
            <a:off x="391809" y="219417"/>
            <a:ext cx="10515600" cy="601515"/>
          </a:xfrm>
        </p:spPr>
        <p:txBody>
          <a:bodyPr/>
          <a:lstStyle/>
          <a:p>
            <a:r>
              <a:rPr lang="en-US" dirty="0"/>
              <a:t>Share Your “Feed the Roots” Moments</a:t>
            </a:r>
          </a:p>
        </p:txBody>
      </p:sp>
      <p:grpSp>
        <p:nvGrpSpPr>
          <p:cNvPr id="8" name="Group 7">
            <a:extLst>
              <a:ext uri="{FF2B5EF4-FFF2-40B4-BE49-F238E27FC236}">
                <a16:creationId xmlns:a16="http://schemas.microsoft.com/office/drawing/2014/main" id="{1822FE71-6914-41C5-A379-A02A80EED6F7}"/>
              </a:ext>
            </a:extLst>
          </p:cNvPr>
          <p:cNvGrpSpPr/>
          <p:nvPr/>
        </p:nvGrpSpPr>
        <p:grpSpPr>
          <a:xfrm>
            <a:off x="657225" y="1223341"/>
            <a:ext cx="6803995" cy="3580322"/>
            <a:chOff x="657225" y="1223341"/>
            <a:chExt cx="6803995" cy="3580322"/>
          </a:xfrm>
        </p:grpSpPr>
        <p:sp>
          <p:nvSpPr>
            <p:cNvPr id="14" name="TextBox 13">
              <a:extLst>
                <a:ext uri="{FF2B5EF4-FFF2-40B4-BE49-F238E27FC236}">
                  <a16:creationId xmlns:a16="http://schemas.microsoft.com/office/drawing/2014/main" id="{277E38F3-6284-4FB1-9A36-A61388B2EA9D}"/>
                </a:ext>
              </a:extLst>
            </p:cNvPr>
            <p:cNvSpPr txBox="1"/>
            <p:nvPr/>
          </p:nvSpPr>
          <p:spPr>
            <a:xfrm>
              <a:off x="1150633" y="1223341"/>
              <a:ext cx="5467164" cy="830997"/>
            </a:xfrm>
            <a:prstGeom prst="rect">
              <a:avLst/>
            </a:prstGeom>
            <a:solidFill>
              <a:schemeClr val="bg1"/>
            </a:solidFill>
          </p:spPr>
          <p:txBody>
            <a:bodyPr wrap="square" rtlCol="0">
              <a:spAutoFit/>
            </a:bodyPr>
            <a:lstStyle/>
            <a:p>
              <a:r>
                <a:rPr lang="en-US" sz="2400" b="1" dirty="0"/>
                <a:t>2019: Regions IX and X Joint </a:t>
              </a:r>
            </a:p>
            <a:p>
              <a:r>
                <a:rPr lang="en-US" sz="2400" b="1" dirty="0"/>
                <a:t>Chapters Regional Conference</a:t>
              </a:r>
            </a:p>
          </p:txBody>
        </p:sp>
        <p:pic>
          <p:nvPicPr>
            <p:cNvPr id="6" name="Picture 5" descr="A group of people posing for a photo&#10;&#10;Description automatically generated with medium confidence">
              <a:extLst>
                <a:ext uri="{FF2B5EF4-FFF2-40B4-BE49-F238E27FC236}">
                  <a16:creationId xmlns:a16="http://schemas.microsoft.com/office/drawing/2014/main" id="{E12FA247-6CEE-4B1A-94B0-2A80F68B9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 y="2149074"/>
              <a:ext cx="6803995" cy="2654589"/>
            </a:xfrm>
            <a:prstGeom prst="rect">
              <a:avLst/>
            </a:prstGeom>
          </p:spPr>
        </p:pic>
      </p:grpSp>
      <p:grpSp>
        <p:nvGrpSpPr>
          <p:cNvPr id="9" name="Group 8">
            <a:extLst>
              <a:ext uri="{FF2B5EF4-FFF2-40B4-BE49-F238E27FC236}">
                <a16:creationId xmlns:a16="http://schemas.microsoft.com/office/drawing/2014/main" id="{6ADD5F0B-9869-404E-95B7-E748F3CF7288}"/>
              </a:ext>
            </a:extLst>
          </p:cNvPr>
          <p:cNvGrpSpPr/>
          <p:nvPr/>
        </p:nvGrpSpPr>
        <p:grpSpPr>
          <a:xfrm>
            <a:off x="6617797" y="1816213"/>
            <a:ext cx="4332590" cy="4689773"/>
            <a:chOff x="6617797" y="1816213"/>
            <a:chExt cx="4332590" cy="4689773"/>
          </a:xfrm>
        </p:grpSpPr>
        <p:pic>
          <p:nvPicPr>
            <p:cNvPr id="3" name="Content Placeholder 4">
              <a:extLst>
                <a:ext uri="{FF2B5EF4-FFF2-40B4-BE49-F238E27FC236}">
                  <a16:creationId xmlns:a16="http://schemas.microsoft.com/office/drawing/2014/main" id="{A8D971BB-21E7-4385-9E5C-897235D04B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01" t="16230" r="42530" b="-354"/>
            <a:stretch/>
          </p:blipFill>
          <p:spPr>
            <a:xfrm rot="5400000">
              <a:off x="6809739" y="1624271"/>
              <a:ext cx="3948706" cy="433259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1B1B3DC-E663-4A17-8D64-FD154E0BDFAF}"/>
                </a:ext>
              </a:extLst>
            </p:cNvPr>
            <p:cNvSpPr txBox="1"/>
            <p:nvPr/>
          </p:nvSpPr>
          <p:spPr>
            <a:xfrm>
              <a:off x="7428460" y="5859655"/>
              <a:ext cx="2711263" cy="646331"/>
            </a:xfrm>
            <a:prstGeom prst="rect">
              <a:avLst/>
            </a:prstGeom>
            <a:noFill/>
          </p:spPr>
          <p:txBody>
            <a:bodyPr wrap="square" rtlCol="0">
              <a:spAutoFit/>
            </a:bodyPr>
            <a:lstStyle/>
            <a:p>
              <a:pPr algn="ctr"/>
              <a:r>
                <a:rPr lang="en-US" b="1" dirty="0"/>
                <a:t>Heather and David</a:t>
              </a:r>
              <a:br>
                <a:rPr lang="en-US" b="1" dirty="0"/>
              </a:br>
              <a:r>
                <a:rPr lang="en-US" b="1" dirty="0"/>
                <a:t>Region X</a:t>
              </a:r>
            </a:p>
          </p:txBody>
        </p:sp>
      </p:grpSp>
    </p:spTree>
    <p:extLst>
      <p:ext uri="{BB962C8B-B14F-4D97-AF65-F5344CB8AC3E}">
        <p14:creationId xmlns:p14="http://schemas.microsoft.com/office/powerpoint/2010/main" val="260457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3C99-E341-4381-8522-5E75FB6959AA}"/>
              </a:ext>
            </a:extLst>
          </p:cNvPr>
          <p:cNvSpPr>
            <a:spLocks noGrp="1"/>
          </p:cNvSpPr>
          <p:nvPr>
            <p:ph type="title"/>
          </p:nvPr>
        </p:nvSpPr>
        <p:spPr>
          <a:xfrm>
            <a:off x="391809" y="219417"/>
            <a:ext cx="10515600" cy="601515"/>
          </a:xfrm>
        </p:spPr>
        <p:txBody>
          <a:bodyPr/>
          <a:lstStyle/>
          <a:p>
            <a:pPr algn="ctr"/>
            <a:r>
              <a:rPr lang="en-US" dirty="0"/>
              <a:t>Personal Growth. Global Impact.</a:t>
            </a:r>
          </a:p>
        </p:txBody>
      </p:sp>
      <p:pic>
        <p:nvPicPr>
          <p:cNvPr id="4" name="Picture 3">
            <a:extLst>
              <a:ext uri="{FF2B5EF4-FFF2-40B4-BE49-F238E27FC236}">
                <a16:creationId xmlns:a16="http://schemas.microsoft.com/office/drawing/2014/main" id="{45D947E3-3ADC-4292-A566-42A068E3E68C}"/>
              </a:ext>
            </a:extLst>
          </p:cNvPr>
          <p:cNvPicPr/>
          <p:nvPr/>
        </p:nvPicPr>
        <p:blipFill rotWithShape="1">
          <a:blip r:embed="rId3"/>
          <a:srcRect l="15553" t="8845" r="1224" b="8343"/>
          <a:stretch/>
        </p:blipFill>
        <p:spPr>
          <a:xfrm>
            <a:off x="1347402" y="1019057"/>
            <a:ext cx="9497196" cy="50696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195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hapter Map_short Clip_8_9">
            <a:hlinkClick r:id="" action="ppaction://media"/>
            <a:extLst>
              <a:ext uri="{FF2B5EF4-FFF2-40B4-BE49-F238E27FC236}">
                <a16:creationId xmlns:a16="http://schemas.microsoft.com/office/drawing/2014/main" id="{1471FFD6-A3F2-4AE1-BD31-A336BFA624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439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CA2D-5130-4E01-9C76-8928C22ACAD7}"/>
              </a:ext>
            </a:extLst>
          </p:cNvPr>
          <p:cNvSpPr>
            <a:spLocks noGrp="1"/>
          </p:cNvSpPr>
          <p:nvPr>
            <p:ph type="title"/>
          </p:nvPr>
        </p:nvSpPr>
        <p:spPr/>
        <p:txBody>
          <a:bodyPr/>
          <a:lstStyle/>
          <a:p>
            <a:r>
              <a:rPr lang="en-US" dirty="0"/>
              <a:t>Our Heritage – Our Roots</a:t>
            </a:r>
          </a:p>
        </p:txBody>
      </p:sp>
      <p:pic>
        <p:nvPicPr>
          <p:cNvPr id="3" name="Picture 2">
            <a:extLst>
              <a:ext uri="{FF2B5EF4-FFF2-40B4-BE49-F238E27FC236}">
                <a16:creationId xmlns:a16="http://schemas.microsoft.com/office/drawing/2014/main" id="{D5F480A3-D22E-4C19-9247-8D739CB68D1E}"/>
              </a:ext>
            </a:extLst>
          </p:cNvPr>
          <p:cNvPicPr>
            <a:picLocks noChangeAspect="1"/>
          </p:cNvPicPr>
          <p:nvPr/>
        </p:nvPicPr>
        <p:blipFill>
          <a:blip r:embed="rId3"/>
          <a:stretch>
            <a:fillRect/>
          </a:stretch>
        </p:blipFill>
        <p:spPr>
          <a:xfrm>
            <a:off x="4874731" y="2092672"/>
            <a:ext cx="6750767" cy="1136145"/>
          </a:xfrm>
          <a:prstGeom prst="rect">
            <a:avLst/>
          </a:prstGeom>
        </p:spPr>
      </p:pic>
      <p:sp>
        <p:nvSpPr>
          <p:cNvPr id="7" name="TextBox 6">
            <a:extLst>
              <a:ext uri="{FF2B5EF4-FFF2-40B4-BE49-F238E27FC236}">
                <a16:creationId xmlns:a16="http://schemas.microsoft.com/office/drawing/2014/main" id="{9EDB7BFA-264A-4AA7-8307-3891380F303E}"/>
              </a:ext>
            </a:extLst>
          </p:cNvPr>
          <p:cNvSpPr txBox="1"/>
          <p:nvPr/>
        </p:nvSpPr>
        <p:spPr>
          <a:xfrm>
            <a:off x="5029146" y="3429000"/>
            <a:ext cx="6349718" cy="707886"/>
          </a:xfrm>
          <a:prstGeom prst="rect">
            <a:avLst/>
          </a:prstGeom>
          <a:noFill/>
        </p:spPr>
        <p:txBody>
          <a:bodyPr wrap="square" rtlCol="0">
            <a:spAutoFit/>
          </a:bodyPr>
          <a:lstStyle/>
          <a:p>
            <a:pPr algn="ctr"/>
            <a:r>
              <a:rPr lang="en-US" sz="4000" b="1" dirty="0">
                <a:latin typeface="Akzidenz Grotesk BE Regular" panose="02000503030000020003" pitchFamily="50" charset="0"/>
              </a:rPr>
              <a:t>1894</a:t>
            </a:r>
            <a:endParaRPr lang="en-US" sz="2400" b="1" dirty="0">
              <a:latin typeface="Akzidenz Grotesk BE Regular" panose="02000503030000020003" pitchFamily="50" charset="0"/>
            </a:endParaRPr>
          </a:p>
        </p:txBody>
      </p:sp>
      <p:pic>
        <p:nvPicPr>
          <p:cNvPr id="18" name="Graphic 17" descr="Leaf">
            <a:extLst>
              <a:ext uri="{FF2B5EF4-FFF2-40B4-BE49-F238E27FC236}">
                <a16:creationId xmlns:a16="http://schemas.microsoft.com/office/drawing/2014/main" id="{48D41BF2-6C1D-48A9-BC83-0C46694300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400" y="5321127"/>
            <a:ext cx="430139" cy="430139"/>
          </a:xfrm>
          <a:prstGeom prst="rect">
            <a:avLst/>
          </a:prstGeom>
        </p:spPr>
      </p:pic>
      <p:cxnSp>
        <p:nvCxnSpPr>
          <p:cNvPr id="19" name="Straight Connector 18">
            <a:extLst>
              <a:ext uri="{FF2B5EF4-FFF2-40B4-BE49-F238E27FC236}">
                <a16:creationId xmlns:a16="http://schemas.microsoft.com/office/drawing/2014/main" id="{7206A16C-86C9-4163-BCF1-FC6E23B22978}"/>
              </a:ext>
            </a:extLst>
          </p:cNvPr>
          <p:cNvCxnSpPr/>
          <p:nvPr/>
        </p:nvCxnSpPr>
        <p:spPr>
          <a:xfrm>
            <a:off x="179400" y="5751266"/>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A481685-B2DE-44FD-B221-9017276DBB0D}"/>
              </a:ext>
            </a:extLst>
          </p:cNvPr>
          <p:cNvSpPr txBox="1"/>
          <p:nvPr/>
        </p:nvSpPr>
        <p:spPr>
          <a:xfrm>
            <a:off x="143926" y="4981569"/>
            <a:ext cx="1144887" cy="369332"/>
          </a:xfrm>
          <a:prstGeom prst="rect">
            <a:avLst/>
          </a:prstGeom>
          <a:noFill/>
        </p:spPr>
        <p:txBody>
          <a:bodyPr wrap="square" rtlCol="0">
            <a:spAutoFit/>
          </a:bodyPr>
          <a:lstStyle/>
          <a:p>
            <a:r>
              <a:rPr lang="en-US" b="1" dirty="0">
                <a:solidFill>
                  <a:srgbClr val="422100"/>
                </a:solidFill>
              </a:rPr>
              <a:t>1894</a:t>
            </a:r>
          </a:p>
        </p:txBody>
      </p:sp>
    </p:spTree>
    <p:extLst>
      <p:ext uri="{BB962C8B-B14F-4D97-AF65-F5344CB8AC3E}">
        <p14:creationId xmlns:p14="http://schemas.microsoft.com/office/powerpoint/2010/main" val="3531043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43F9-239E-49C5-A068-0899480D7F8B}"/>
              </a:ext>
            </a:extLst>
          </p:cNvPr>
          <p:cNvSpPr>
            <a:spLocks noGrp="1"/>
          </p:cNvSpPr>
          <p:nvPr>
            <p:ph type="title"/>
          </p:nvPr>
        </p:nvSpPr>
        <p:spPr/>
        <p:txBody>
          <a:bodyPr/>
          <a:lstStyle/>
          <a:p>
            <a:r>
              <a:rPr lang="en-US" dirty="0"/>
              <a:t>1894: Root One - Personal Growth</a:t>
            </a:r>
          </a:p>
        </p:txBody>
      </p:sp>
      <p:grpSp>
        <p:nvGrpSpPr>
          <p:cNvPr id="11" name="Group 10">
            <a:extLst>
              <a:ext uri="{FF2B5EF4-FFF2-40B4-BE49-F238E27FC236}">
                <a16:creationId xmlns:a16="http://schemas.microsoft.com/office/drawing/2014/main" id="{951F2BF8-C957-4746-80D7-7574A9EEF0EB}"/>
              </a:ext>
            </a:extLst>
          </p:cNvPr>
          <p:cNvGrpSpPr/>
          <p:nvPr/>
        </p:nvGrpSpPr>
        <p:grpSpPr>
          <a:xfrm>
            <a:off x="4190076" y="1213613"/>
            <a:ext cx="7552745" cy="3368907"/>
            <a:chOff x="4190076" y="1559606"/>
            <a:chExt cx="7552745" cy="3368907"/>
          </a:xfrm>
        </p:grpSpPr>
        <p:pic>
          <p:nvPicPr>
            <p:cNvPr id="3" name="Picture 2">
              <a:extLst>
                <a:ext uri="{FF2B5EF4-FFF2-40B4-BE49-F238E27FC236}">
                  <a16:creationId xmlns:a16="http://schemas.microsoft.com/office/drawing/2014/main" id="{736E50D8-8AC9-40C9-889C-1991868FBBD2}"/>
                </a:ext>
              </a:extLst>
            </p:cNvPr>
            <p:cNvPicPr>
              <a:picLocks noChangeAspect="1"/>
            </p:cNvPicPr>
            <p:nvPr/>
          </p:nvPicPr>
          <p:blipFill rotWithShape="1">
            <a:blip r:embed="rId3"/>
            <a:srcRect r="56807" b="10705"/>
            <a:stretch/>
          </p:blipFill>
          <p:spPr>
            <a:xfrm>
              <a:off x="4190076" y="1559606"/>
              <a:ext cx="2515400" cy="2937221"/>
            </a:xfrm>
            <a:prstGeom prst="rect">
              <a:avLst/>
            </a:prstGeom>
          </p:spPr>
        </p:pic>
        <p:sp>
          <p:nvSpPr>
            <p:cNvPr id="4" name="TextBox 3">
              <a:extLst>
                <a:ext uri="{FF2B5EF4-FFF2-40B4-BE49-F238E27FC236}">
                  <a16:creationId xmlns:a16="http://schemas.microsoft.com/office/drawing/2014/main" id="{258480B3-6B7C-4FCF-80ED-1831E912821A}"/>
                </a:ext>
              </a:extLst>
            </p:cNvPr>
            <p:cNvSpPr txBox="1"/>
            <p:nvPr/>
          </p:nvSpPr>
          <p:spPr>
            <a:xfrm>
              <a:off x="6705476" y="1719680"/>
              <a:ext cx="5037345" cy="3170099"/>
            </a:xfrm>
            <a:prstGeom prst="rect">
              <a:avLst/>
            </a:prstGeom>
            <a:noFill/>
          </p:spPr>
          <p:txBody>
            <a:bodyPr wrap="square" rtlCol="0">
              <a:spAutoFit/>
            </a:bodyPr>
            <a:lstStyle/>
            <a:p>
              <a:r>
                <a:rPr lang="en-US" sz="2400" i="1" dirty="0"/>
                <a:t>“…members will have the </a:t>
              </a:r>
              <a:r>
                <a:rPr lang="en-US" sz="2400" b="1" i="1" dirty="0"/>
                <a:t>opportunity of forming acquaintances, </a:t>
              </a:r>
              <a:br>
                <a:rPr lang="en-US" sz="2400" i="1" dirty="0"/>
              </a:br>
              <a:r>
                <a:rPr lang="en-US" sz="2400" b="1" i="1" dirty="0"/>
                <a:t>exchanging theories </a:t>
              </a:r>
              <a:r>
                <a:rPr lang="en-US" sz="2000" b="1" i="1" dirty="0"/>
                <a:t>and</a:t>
              </a:r>
              <a:r>
                <a:rPr lang="en-US" sz="2400" b="1" i="1" dirty="0"/>
                <a:t> experiences</a:t>
              </a:r>
              <a:r>
                <a:rPr lang="en-US" sz="2400" i="1" dirty="0"/>
                <a:t>, and through these associations promulgate a feeling of perfect freedom in </a:t>
              </a:r>
              <a:r>
                <a:rPr lang="en-US" sz="2400" b="1" i="1" dirty="0"/>
                <a:t>consulting one another </a:t>
              </a:r>
              <a:r>
                <a:rPr lang="en-US" sz="2400" i="1" dirty="0"/>
                <a:t>when in doubt on a subject…” </a:t>
              </a:r>
            </a:p>
            <a:p>
              <a:r>
                <a:rPr lang="en-US" sz="1200" dirty="0"/>
                <a:t>(From Heating and Ventilation, October 15 and November 15, 1894)</a:t>
              </a:r>
            </a:p>
            <a:p>
              <a:endParaRPr lang="en-US" sz="2000" dirty="0"/>
            </a:p>
          </p:txBody>
        </p:sp>
        <p:sp>
          <p:nvSpPr>
            <p:cNvPr id="5" name="TextBox 4">
              <a:extLst>
                <a:ext uri="{FF2B5EF4-FFF2-40B4-BE49-F238E27FC236}">
                  <a16:creationId xmlns:a16="http://schemas.microsoft.com/office/drawing/2014/main" id="{E4C62B89-159D-44EA-AE80-7F2687C6F8D6}"/>
                </a:ext>
              </a:extLst>
            </p:cNvPr>
            <p:cNvSpPr txBox="1"/>
            <p:nvPr/>
          </p:nvSpPr>
          <p:spPr>
            <a:xfrm>
              <a:off x="4603030" y="4528403"/>
              <a:ext cx="5414210" cy="400110"/>
            </a:xfrm>
            <a:prstGeom prst="rect">
              <a:avLst/>
            </a:prstGeom>
            <a:noFill/>
          </p:spPr>
          <p:txBody>
            <a:bodyPr wrap="square" rtlCol="0">
              <a:spAutoFit/>
            </a:bodyPr>
            <a:lstStyle/>
            <a:p>
              <a:r>
                <a:rPr lang="en-US" sz="2000" b="1" dirty="0"/>
                <a:t>Charter Member Harrie Crane of Cincinnati, Ohio</a:t>
              </a:r>
            </a:p>
          </p:txBody>
        </p:sp>
      </p:grpSp>
      <p:pic>
        <p:nvPicPr>
          <p:cNvPr id="8" name="Graphic 7" descr="Leaf">
            <a:extLst>
              <a:ext uri="{FF2B5EF4-FFF2-40B4-BE49-F238E27FC236}">
                <a16:creationId xmlns:a16="http://schemas.microsoft.com/office/drawing/2014/main" id="{88CB8994-D8E0-47B9-8BE7-59F8A712B7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400" y="5321127"/>
            <a:ext cx="430139" cy="430139"/>
          </a:xfrm>
          <a:prstGeom prst="rect">
            <a:avLst/>
          </a:prstGeom>
        </p:spPr>
      </p:pic>
      <p:cxnSp>
        <p:nvCxnSpPr>
          <p:cNvPr id="9" name="Straight Connector 8">
            <a:extLst>
              <a:ext uri="{FF2B5EF4-FFF2-40B4-BE49-F238E27FC236}">
                <a16:creationId xmlns:a16="http://schemas.microsoft.com/office/drawing/2014/main" id="{CAC50C1C-8DC3-44F2-B0F3-CA9E5CB9092F}"/>
              </a:ext>
            </a:extLst>
          </p:cNvPr>
          <p:cNvCxnSpPr/>
          <p:nvPr/>
        </p:nvCxnSpPr>
        <p:spPr>
          <a:xfrm>
            <a:off x="179400" y="5751266"/>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3FC29C-DF5E-4D6A-BC0E-34FF91CBF26A}"/>
              </a:ext>
            </a:extLst>
          </p:cNvPr>
          <p:cNvSpPr txBox="1"/>
          <p:nvPr/>
        </p:nvSpPr>
        <p:spPr>
          <a:xfrm>
            <a:off x="143926" y="4981569"/>
            <a:ext cx="1144887" cy="369332"/>
          </a:xfrm>
          <a:prstGeom prst="rect">
            <a:avLst/>
          </a:prstGeom>
          <a:noFill/>
        </p:spPr>
        <p:txBody>
          <a:bodyPr wrap="square" rtlCol="0">
            <a:spAutoFit/>
          </a:bodyPr>
          <a:lstStyle/>
          <a:p>
            <a:r>
              <a:rPr lang="en-US" b="1" dirty="0">
                <a:solidFill>
                  <a:srgbClr val="422100"/>
                </a:solidFill>
              </a:rPr>
              <a:t>1894</a:t>
            </a:r>
          </a:p>
        </p:txBody>
      </p:sp>
      <p:sp>
        <p:nvSpPr>
          <p:cNvPr id="6" name="Rectangle: Rounded Corners 5">
            <a:extLst>
              <a:ext uri="{FF2B5EF4-FFF2-40B4-BE49-F238E27FC236}">
                <a16:creationId xmlns:a16="http://schemas.microsoft.com/office/drawing/2014/main" id="{05098673-8A9D-4AF6-8EB4-6F4503D8B8CC}"/>
              </a:ext>
            </a:extLst>
          </p:cNvPr>
          <p:cNvSpPr/>
          <p:nvPr/>
        </p:nvSpPr>
        <p:spPr>
          <a:xfrm>
            <a:off x="7005087" y="1805075"/>
            <a:ext cx="3274142" cy="400110"/>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020737F-1D2E-46E1-A5ED-76D1A24A7B30}"/>
              </a:ext>
            </a:extLst>
          </p:cNvPr>
          <p:cNvSpPr/>
          <p:nvPr/>
        </p:nvSpPr>
        <p:spPr>
          <a:xfrm>
            <a:off x="6705476" y="2211838"/>
            <a:ext cx="4642657" cy="400110"/>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DD7AD65-B21E-49B8-A8BD-986044F3355E}"/>
              </a:ext>
            </a:extLst>
          </p:cNvPr>
          <p:cNvSpPr/>
          <p:nvPr/>
        </p:nvSpPr>
        <p:spPr>
          <a:xfrm>
            <a:off x="8083901" y="3283456"/>
            <a:ext cx="3274142" cy="400110"/>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1BCD187-D9FD-4C50-9904-AE01C1B0DD42}"/>
              </a:ext>
            </a:extLst>
          </p:cNvPr>
          <p:cNvSpPr txBox="1"/>
          <p:nvPr/>
        </p:nvSpPr>
        <p:spPr>
          <a:xfrm>
            <a:off x="4964334" y="4965345"/>
            <a:ext cx="5219378" cy="523220"/>
          </a:xfrm>
          <a:prstGeom prst="rect">
            <a:avLst/>
          </a:prstGeom>
          <a:noFill/>
        </p:spPr>
        <p:txBody>
          <a:bodyPr wrap="none" rtlCol="0">
            <a:spAutoFit/>
          </a:bodyPr>
          <a:lstStyle/>
          <a:p>
            <a:r>
              <a:rPr lang="en-US" sz="2800" b="1" dirty="0"/>
              <a:t>Member-to-Member Connections</a:t>
            </a:r>
          </a:p>
        </p:txBody>
      </p:sp>
    </p:spTree>
    <p:extLst>
      <p:ext uri="{BB962C8B-B14F-4D97-AF65-F5344CB8AC3E}">
        <p14:creationId xmlns:p14="http://schemas.microsoft.com/office/powerpoint/2010/main" val="55981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C91A-260A-4A1F-9B8E-C9CD69CF20A6}"/>
              </a:ext>
            </a:extLst>
          </p:cNvPr>
          <p:cNvSpPr>
            <a:spLocks noGrp="1"/>
          </p:cNvSpPr>
          <p:nvPr>
            <p:ph type="title"/>
          </p:nvPr>
        </p:nvSpPr>
        <p:spPr/>
        <p:txBody>
          <a:bodyPr/>
          <a:lstStyle/>
          <a:p>
            <a:r>
              <a:rPr lang="en-US" dirty="0"/>
              <a:t>1906: Root Two – Chapters (Grassroots)</a:t>
            </a:r>
          </a:p>
        </p:txBody>
      </p:sp>
      <p:pic>
        <p:nvPicPr>
          <p:cNvPr id="3" name="Picture 2">
            <a:extLst>
              <a:ext uri="{FF2B5EF4-FFF2-40B4-BE49-F238E27FC236}">
                <a16:creationId xmlns:a16="http://schemas.microsoft.com/office/drawing/2014/main" id="{D2185518-B28A-400D-B288-B4CB63BB2952}"/>
              </a:ext>
            </a:extLst>
          </p:cNvPr>
          <p:cNvPicPr>
            <a:picLocks noChangeAspect="1"/>
          </p:cNvPicPr>
          <p:nvPr/>
        </p:nvPicPr>
        <p:blipFill>
          <a:blip r:embed="rId3"/>
          <a:stretch>
            <a:fillRect/>
          </a:stretch>
        </p:blipFill>
        <p:spPr>
          <a:xfrm>
            <a:off x="4345287" y="1262225"/>
            <a:ext cx="4560203" cy="3206774"/>
          </a:xfrm>
          <a:prstGeom prst="rect">
            <a:avLst/>
          </a:prstGeom>
        </p:spPr>
      </p:pic>
      <p:pic>
        <p:nvPicPr>
          <p:cNvPr id="4" name="Picture 3">
            <a:extLst>
              <a:ext uri="{FF2B5EF4-FFF2-40B4-BE49-F238E27FC236}">
                <a16:creationId xmlns:a16="http://schemas.microsoft.com/office/drawing/2014/main" id="{138F0235-3EDC-4B02-801E-20B4830F7830}"/>
              </a:ext>
            </a:extLst>
          </p:cNvPr>
          <p:cNvPicPr>
            <a:picLocks noChangeAspect="1"/>
          </p:cNvPicPr>
          <p:nvPr/>
        </p:nvPicPr>
        <p:blipFill>
          <a:blip r:embed="rId4"/>
          <a:stretch>
            <a:fillRect/>
          </a:stretch>
        </p:blipFill>
        <p:spPr>
          <a:xfrm>
            <a:off x="9415241" y="1201188"/>
            <a:ext cx="2420322" cy="3206774"/>
          </a:xfrm>
          <a:prstGeom prst="rect">
            <a:avLst/>
          </a:prstGeom>
        </p:spPr>
      </p:pic>
      <p:sp>
        <p:nvSpPr>
          <p:cNvPr id="5" name="TextBox 4">
            <a:extLst>
              <a:ext uri="{FF2B5EF4-FFF2-40B4-BE49-F238E27FC236}">
                <a16:creationId xmlns:a16="http://schemas.microsoft.com/office/drawing/2014/main" id="{3BE955A7-07DB-43B5-AC6B-873EBA26F506}"/>
              </a:ext>
            </a:extLst>
          </p:cNvPr>
          <p:cNvSpPr txBox="1"/>
          <p:nvPr/>
        </p:nvSpPr>
        <p:spPr>
          <a:xfrm>
            <a:off x="4211053" y="4581203"/>
            <a:ext cx="601578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Forming acquaintances</a:t>
            </a:r>
          </a:p>
          <a:p>
            <a:pPr marL="285750" indent="-285750">
              <a:buFont typeface="Arial" panose="020B0604020202020204" pitchFamily="34" charset="0"/>
              <a:buChar char="•"/>
            </a:pPr>
            <a:r>
              <a:rPr lang="en-US" dirty="0"/>
              <a:t>Sharing experiences and theories</a:t>
            </a:r>
          </a:p>
          <a:p>
            <a:pPr marL="285750" indent="-285750">
              <a:buFont typeface="Arial" panose="020B0604020202020204" pitchFamily="34" charset="0"/>
              <a:buChar char="•"/>
            </a:pPr>
            <a:r>
              <a:rPr lang="en-US" dirty="0"/>
              <a:t>Consulting one another</a:t>
            </a:r>
          </a:p>
          <a:p>
            <a:pPr algn="ctr"/>
            <a:endParaRPr lang="en-US" dirty="0"/>
          </a:p>
        </p:txBody>
      </p:sp>
      <p:sp>
        <p:nvSpPr>
          <p:cNvPr id="22" name="TextBox 21">
            <a:extLst>
              <a:ext uri="{FF2B5EF4-FFF2-40B4-BE49-F238E27FC236}">
                <a16:creationId xmlns:a16="http://schemas.microsoft.com/office/drawing/2014/main" id="{CE839CF5-AE7B-4490-9D57-E08052D0A1DA}"/>
              </a:ext>
            </a:extLst>
          </p:cNvPr>
          <p:cNvSpPr txBox="1"/>
          <p:nvPr/>
        </p:nvSpPr>
        <p:spPr>
          <a:xfrm>
            <a:off x="1093797" y="4996701"/>
            <a:ext cx="1144887" cy="369332"/>
          </a:xfrm>
          <a:prstGeom prst="rect">
            <a:avLst/>
          </a:prstGeom>
          <a:noFill/>
        </p:spPr>
        <p:txBody>
          <a:bodyPr wrap="square" rtlCol="0">
            <a:spAutoFit/>
          </a:bodyPr>
          <a:lstStyle/>
          <a:p>
            <a:r>
              <a:rPr lang="en-US" b="1" dirty="0">
                <a:solidFill>
                  <a:srgbClr val="422100"/>
                </a:solidFill>
              </a:rPr>
              <a:t>1906</a:t>
            </a:r>
          </a:p>
        </p:txBody>
      </p:sp>
      <p:pic>
        <p:nvPicPr>
          <p:cNvPr id="34" name="Graphic 33" descr="Leaf">
            <a:extLst>
              <a:ext uri="{FF2B5EF4-FFF2-40B4-BE49-F238E27FC236}">
                <a16:creationId xmlns:a16="http://schemas.microsoft.com/office/drawing/2014/main" id="{A74B8B8B-5EFA-4921-B726-90A5515D63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400" y="5321127"/>
            <a:ext cx="430139" cy="430139"/>
          </a:xfrm>
          <a:prstGeom prst="rect">
            <a:avLst/>
          </a:prstGeom>
        </p:spPr>
      </p:pic>
      <p:pic>
        <p:nvPicPr>
          <p:cNvPr id="36" name="Graphic 35" descr="Leaf">
            <a:extLst>
              <a:ext uri="{FF2B5EF4-FFF2-40B4-BE49-F238E27FC236}">
                <a16:creationId xmlns:a16="http://schemas.microsoft.com/office/drawing/2014/main" id="{92108478-2700-4C1F-BCB6-95E154F4FC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3797" y="5281258"/>
            <a:ext cx="430139" cy="430139"/>
          </a:xfrm>
          <a:prstGeom prst="rect">
            <a:avLst/>
          </a:prstGeom>
        </p:spPr>
      </p:pic>
      <p:cxnSp>
        <p:nvCxnSpPr>
          <p:cNvPr id="40" name="Straight Connector 39">
            <a:extLst>
              <a:ext uri="{FF2B5EF4-FFF2-40B4-BE49-F238E27FC236}">
                <a16:creationId xmlns:a16="http://schemas.microsoft.com/office/drawing/2014/main" id="{5C29EBEB-7A3B-4E43-B593-FC206521C950}"/>
              </a:ext>
            </a:extLst>
          </p:cNvPr>
          <p:cNvCxnSpPr/>
          <p:nvPr/>
        </p:nvCxnSpPr>
        <p:spPr>
          <a:xfrm>
            <a:off x="179400" y="5751266"/>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D953689-7E10-4994-B6E8-E139FAF8C204}"/>
              </a:ext>
            </a:extLst>
          </p:cNvPr>
          <p:cNvSpPr txBox="1"/>
          <p:nvPr/>
        </p:nvSpPr>
        <p:spPr>
          <a:xfrm>
            <a:off x="143926" y="4981569"/>
            <a:ext cx="1144887" cy="369332"/>
          </a:xfrm>
          <a:prstGeom prst="rect">
            <a:avLst/>
          </a:prstGeom>
          <a:noFill/>
        </p:spPr>
        <p:txBody>
          <a:bodyPr wrap="square" rtlCol="0">
            <a:spAutoFit/>
          </a:bodyPr>
          <a:lstStyle/>
          <a:p>
            <a:r>
              <a:rPr lang="en-US" b="1" dirty="0">
                <a:solidFill>
                  <a:srgbClr val="422100"/>
                </a:solidFill>
              </a:rPr>
              <a:t>1894</a:t>
            </a:r>
          </a:p>
        </p:txBody>
      </p:sp>
    </p:spTree>
    <p:extLst>
      <p:ext uri="{BB962C8B-B14F-4D97-AF65-F5344CB8AC3E}">
        <p14:creationId xmlns:p14="http://schemas.microsoft.com/office/powerpoint/2010/main" val="6343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DA12-415C-4A10-B127-BCCA6813E3C2}"/>
              </a:ext>
            </a:extLst>
          </p:cNvPr>
          <p:cNvSpPr>
            <a:spLocks noGrp="1"/>
          </p:cNvSpPr>
          <p:nvPr>
            <p:ph type="title"/>
          </p:nvPr>
        </p:nvSpPr>
        <p:spPr/>
        <p:txBody>
          <a:bodyPr/>
          <a:lstStyle/>
          <a:p>
            <a:r>
              <a:rPr lang="en-US" dirty="0"/>
              <a:t>1922 – 1956: Growth in North America</a:t>
            </a:r>
          </a:p>
        </p:txBody>
      </p:sp>
      <p:sp>
        <p:nvSpPr>
          <p:cNvPr id="3" name="Content Placeholder 2">
            <a:extLst>
              <a:ext uri="{FF2B5EF4-FFF2-40B4-BE49-F238E27FC236}">
                <a16:creationId xmlns:a16="http://schemas.microsoft.com/office/drawing/2014/main" id="{05A889AA-5650-4972-9CB8-C99A61867E92}"/>
              </a:ext>
            </a:extLst>
          </p:cNvPr>
          <p:cNvSpPr>
            <a:spLocks noGrp="1"/>
          </p:cNvSpPr>
          <p:nvPr>
            <p:ph idx="1"/>
          </p:nvPr>
        </p:nvSpPr>
        <p:spPr>
          <a:xfrm>
            <a:off x="3197047" y="1816633"/>
            <a:ext cx="6048375" cy="3946800"/>
          </a:xfrm>
        </p:spPr>
        <p:txBody>
          <a:bodyPr/>
          <a:lstStyle/>
          <a:p>
            <a:pPr marL="0" indent="0" algn="ctr">
              <a:buNone/>
            </a:pPr>
            <a:r>
              <a:rPr lang="en-US" sz="2400" b="1" dirty="0"/>
              <a:t>1922</a:t>
            </a:r>
          </a:p>
          <a:p>
            <a:pPr marL="0" indent="0" algn="ctr">
              <a:buNone/>
            </a:pPr>
            <a:r>
              <a:rPr lang="en-US" sz="2400" dirty="0"/>
              <a:t>First chapter outside the U.S. </a:t>
            </a:r>
            <a:br>
              <a:rPr lang="en-US" sz="2400" dirty="0"/>
            </a:br>
            <a:r>
              <a:rPr lang="en-US" sz="2400" dirty="0"/>
              <a:t>in Toronto</a:t>
            </a:r>
          </a:p>
          <a:p>
            <a:pPr marL="0" indent="0" algn="ctr">
              <a:buNone/>
            </a:pPr>
            <a:endParaRPr lang="en-US" sz="2400" b="1" dirty="0"/>
          </a:p>
          <a:p>
            <a:pPr marL="0" indent="0" algn="ctr">
              <a:buNone/>
            </a:pPr>
            <a:r>
              <a:rPr lang="en-US" sz="2400" b="1" dirty="0"/>
              <a:t>1956 </a:t>
            </a:r>
          </a:p>
          <a:p>
            <a:pPr marL="0" indent="0" algn="ctr">
              <a:buNone/>
            </a:pPr>
            <a:r>
              <a:rPr lang="en-US" sz="2400" b="1" dirty="0"/>
              <a:t>72 </a:t>
            </a:r>
            <a:r>
              <a:rPr lang="en-US" sz="2400" dirty="0"/>
              <a:t>ASHRAE Chapters</a:t>
            </a:r>
            <a:endParaRPr lang="en-US" sz="2400" dirty="0">
              <a:highlight>
                <a:srgbClr val="FFFF00"/>
              </a:highlight>
            </a:endParaRPr>
          </a:p>
          <a:p>
            <a:endParaRPr lang="en-US" dirty="0"/>
          </a:p>
        </p:txBody>
      </p:sp>
      <p:pic>
        <p:nvPicPr>
          <p:cNvPr id="5" name="Picture 4">
            <a:extLst>
              <a:ext uri="{FF2B5EF4-FFF2-40B4-BE49-F238E27FC236}">
                <a16:creationId xmlns:a16="http://schemas.microsoft.com/office/drawing/2014/main" id="{25B04FE5-D381-4954-AC41-10D344C4AE1C}"/>
              </a:ext>
            </a:extLst>
          </p:cNvPr>
          <p:cNvPicPr>
            <a:picLocks noChangeAspect="1"/>
          </p:cNvPicPr>
          <p:nvPr/>
        </p:nvPicPr>
        <p:blipFill>
          <a:blip r:embed="rId3"/>
          <a:stretch>
            <a:fillRect/>
          </a:stretch>
        </p:blipFill>
        <p:spPr>
          <a:xfrm>
            <a:off x="8167470" y="1816633"/>
            <a:ext cx="3716121" cy="3224733"/>
          </a:xfrm>
          <a:prstGeom prst="rect">
            <a:avLst/>
          </a:prstGeom>
        </p:spPr>
      </p:pic>
      <p:grpSp>
        <p:nvGrpSpPr>
          <p:cNvPr id="21" name="Group 20">
            <a:extLst>
              <a:ext uri="{FF2B5EF4-FFF2-40B4-BE49-F238E27FC236}">
                <a16:creationId xmlns:a16="http://schemas.microsoft.com/office/drawing/2014/main" id="{CC96BFC1-337A-4A3C-873D-72009EF1B1D0}"/>
              </a:ext>
            </a:extLst>
          </p:cNvPr>
          <p:cNvGrpSpPr/>
          <p:nvPr/>
        </p:nvGrpSpPr>
        <p:grpSpPr>
          <a:xfrm>
            <a:off x="131878" y="4803016"/>
            <a:ext cx="11493620" cy="968667"/>
            <a:chOff x="131878" y="4803016"/>
            <a:chExt cx="11493620" cy="968667"/>
          </a:xfrm>
        </p:grpSpPr>
        <p:sp>
          <p:nvSpPr>
            <p:cNvPr id="9" name="TextBox 8">
              <a:extLst>
                <a:ext uri="{FF2B5EF4-FFF2-40B4-BE49-F238E27FC236}">
                  <a16:creationId xmlns:a16="http://schemas.microsoft.com/office/drawing/2014/main" id="{BDA27824-6A05-4A03-86AF-8AB9244C7951}"/>
                </a:ext>
              </a:extLst>
            </p:cNvPr>
            <p:cNvSpPr txBox="1"/>
            <p:nvPr/>
          </p:nvSpPr>
          <p:spPr>
            <a:xfrm>
              <a:off x="2518340" y="4803016"/>
              <a:ext cx="1144887" cy="369332"/>
            </a:xfrm>
            <a:prstGeom prst="rect">
              <a:avLst/>
            </a:prstGeom>
            <a:noFill/>
          </p:spPr>
          <p:txBody>
            <a:bodyPr wrap="square" rtlCol="0">
              <a:spAutoFit/>
            </a:bodyPr>
            <a:lstStyle/>
            <a:p>
              <a:r>
                <a:rPr lang="en-US" b="1" dirty="0">
                  <a:solidFill>
                    <a:srgbClr val="422100"/>
                  </a:solidFill>
                </a:rPr>
                <a:t>1922</a:t>
              </a:r>
            </a:p>
          </p:txBody>
        </p:sp>
        <p:cxnSp>
          <p:nvCxnSpPr>
            <p:cNvPr id="13" name="Straight Connector 12">
              <a:extLst>
                <a:ext uri="{FF2B5EF4-FFF2-40B4-BE49-F238E27FC236}">
                  <a16:creationId xmlns:a16="http://schemas.microsoft.com/office/drawing/2014/main" id="{F9DB4E81-0561-4A3D-9302-5992CE115BEF}"/>
                </a:ext>
              </a:extLst>
            </p:cNvPr>
            <p:cNvCxnSpPr/>
            <p:nvPr/>
          </p:nvCxnSpPr>
          <p:spPr>
            <a:xfrm>
              <a:off x="179400" y="5741417"/>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pic>
          <p:nvPicPr>
            <p:cNvPr id="14" name="Graphic 13" descr="Leaf">
              <a:extLst>
                <a:ext uri="{FF2B5EF4-FFF2-40B4-BE49-F238E27FC236}">
                  <a16:creationId xmlns:a16="http://schemas.microsoft.com/office/drawing/2014/main" id="{2ED0ED37-886E-4701-91E5-B685786A63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428" y="5114752"/>
              <a:ext cx="430139" cy="430139"/>
            </a:xfrm>
            <a:prstGeom prst="rect">
              <a:avLst/>
            </a:prstGeom>
          </p:spPr>
        </p:pic>
        <p:pic>
          <p:nvPicPr>
            <p:cNvPr id="15" name="Graphic 14" descr="Leaf">
              <a:extLst>
                <a:ext uri="{FF2B5EF4-FFF2-40B4-BE49-F238E27FC236}">
                  <a16:creationId xmlns:a16="http://schemas.microsoft.com/office/drawing/2014/main" id="{1F93C0E8-03DD-4762-B5E1-975E36CD64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7310" y="5128643"/>
              <a:ext cx="430139" cy="430139"/>
            </a:xfrm>
            <a:prstGeom prst="rect">
              <a:avLst/>
            </a:prstGeom>
          </p:spPr>
        </p:pic>
        <p:pic>
          <p:nvPicPr>
            <p:cNvPr id="16" name="Graphic 15" descr="Leaf">
              <a:extLst>
                <a:ext uri="{FF2B5EF4-FFF2-40B4-BE49-F238E27FC236}">
                  <a16:creationId xmlns:a16="http://schemas.microsoft.com/office/drawing/2014/main" id="{48089F90-4627-4F94-A3B0-86834A707C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7583" y="5129265"/>
              <a:ext cx="430139" cy="430139"/>
            </a:xfrm>
            <a:prstGeom prst="rect">
              <a:avLst/>
            </a:prstGeom>
          </p:spPr>
        </p:pic>
        <p:sp>
          <p:nvSpPr>
            <p:cNvPr id="17" name="TextBox 16">
              <a:extLst>
                <a:ext uri="{FF2B5EF4-FFF2-40B4-BE49-F238E27FC236}">
                  <a16:creationId xmlns:a16="http://schemas.microsoft.com/office/drawing/2014/main" id="{50C1FC69-EB76-4CAD-8D76-A06C15E0D8C6}"/>
                </a:ext>
              </a:extLst>
            </p:cNvPr>
            <p:cNvSpPr txBox="1"/>
            <p:nvPr/>
          </p:nvSpPr>
          <p:spPr>
            <a:xfrm>
              <a:off x="131878" y="4816735"/>
              <a:ext cx="1144887" cy="369332"/>
            </a:xfrm>
            <a:prstGeom prst="rect">
              <a:avLst/>
            </a:prstGeom>
            <a:noFill/>
          </p:spPr>
          <p:txBody>
            <a:bodyPr wrap="square" rtlCol="0">
              <a:spAutoFit/>
            </a:bodyPr>
            <a:lstStyle/>
            <a:p>
              <a:r>
                <a:rPr lang="en-US" b="1" dirty="0">
                  <a:solidFill>
                    <a:srgbClr val="422100"/>
                  </a:solidFill>
                </a:rPr>
                <a:t>1894</a:t>
              </a:r>
            </a:p>
          </p:txBody>
        </p:sp>
        <p:sp>
          <p:nvSpPr>
            <p:cNvPr id="18" name="TextBox 17">
              <a:extLst>
                <a:ext uri="{FF2B5EF4-FFF2-40B4-BE49-F238E27FC236}">
                  <a16:creationId xmlns:a16="http://schemas.microsoft.com/office/drawing/2014/main" id="{B54DD2A5-0CD9-40D1-A621-89ADD55F3231}"/>
                </a:ext>
              </a:extLst>
            </p:cNvPr>
            <p:cNvSpPr txBox="1"/>
            <p:nvPr/>
          </p:nvSpPr>
          <p:spPr>
            <a:xfrm>
              <a:off x="1060782" y="4818426"/>
              <a:ext cx="1144887" cy="369332"/>
            </a:xfrm>
            <a:prstGeom prst="rect">
              <a:avLst/>
            </a:prstGeom>
            <a:noFill/>
          </p:spPr>
          <p:txBody>
            <a:bodyPr wrap="square" rtlCol="0">
              <a:spAutoFit/>
            </a:bodyPr>
            <a:lstStyle/>
            <a:p>
              <a:r>
                <a:rPr lang="en-US" b="1" dirty="0">
                  <a:solidFill>
                    <a:srgbClr val="422100"/>
                  </a:solidFill>
                </a:rPr>
                <a:t>1906</a:t>
              </a:r>
            </a:p>
          </p:txBody>
        </p:sp>
        <p:pic>
          <p:nvPicPr>
            <p:cNvPr id="19" name="Graphic 18" descr="Leaf">
              <a:extLst>
                <a:ext uri="{FF2B5EF4-FFF2-40B4-BE49-F238E27FC236}">
                  <a16:creationId xmlns:a16="http://schemas.microsoft.com/office/drawing/2014/main" id="{E09CDC1E-59B1-4D08-8E52-279F169281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0071" y="5138188"/>
              <a:ext cx="430139" cy="430139"/>
            </a:xfrm>
            <a:prstGeom prst="rect">
              <a:avLst/>
            </a:prstGeom>
          </p:spPr>
        </p:pic>
        <p:sp>
          <p:nvSpPr>
            <p:cNvPr id="20" name="TextBox 19">
              <a:extLst>
                <a:ext uri="{FF2B5EF4-FFF2-40B4-BE49-F238E27FC236}">
                  <a16:creationId xmlns:a16="http://schemas.microsoft.com/office/drawing/2014/main" id="{C86392A3-3C5F-4FA1-8D3F-6A74B222DEF1}"/>
                </a:ext>
              </a:extLst>
            </p:cNvPr>
            <p:cNvSpPr txBox="1"/>
            <p:nvPr/>
          </p:nvSpPr>
          <p:spPr>
            <a:xfrm>
              <a:off x="3819070" y="4819151"/>
              <a:ext cx="1144887" cy="369332"/>
            </a:xfrm>
            <a:prstGeom prst="rect">
              <a:avLst/>
            </a:prstGeom>
            <a:noFill/>
          </p:spPr>
          <p:txBody>
            <a:bodyPr wrap="square" rtlCol="0">
              <a:spAutoFit/>
            </a:bodyPr>
            <a:lstStyle/>
            <a:p>
              <a:r>
                <a:rPr lang="en-US" b="1" dirty="0">
                  <a:solidFill>
                    <a:srgbClr val="422100"/>
                  </a:solidFill>
                </a:rPr>
                <a:t>1956</a:t>
              </a:r>
            </a:p>
          </p:txBody>
        </p:sp>
      </p:grpSp>
    </p:spTree>
    <p:extLst>
      <p:ext uri="{BB962C8B-B14F-4D97-AF65-F5344CB8AC3E}">
        <p14:creationId xmlns:p14="http://schemas.microsoft.com/office/powerpoint/2010/main" val="21185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51AE7A-62C6-4D0C-836A-70371C714AB0}"/>
              </a:ext>
            </a:extLst>
          </p:cNvPr>
          <p:cNvGrpSpPr/>
          <p:nvPr/>
        </p:nvGrpSpPr>
        <p:grpSpPr>
          <a:xfrm>
            <a:off x="10642657" y="4465166"/>
            <a:ext cx="1420658" cy="1159707"/>
            <a:chOff x="12756628" y="4268367"/>
            <a:chExt cx="1420658" cy="1159707"/>
          </a:xfrm>
        </p:grpSpPr>
        <p:pic>
          <p:nvPicPr>
            <p:cNvPr id="43" name="Graphic 42" descr="Leaf">
              <a:extLst>
                <a:ext uri="{FF2B5EF4-FFF2-40B4-BE49-F238E27FC236}">
                  <a16:creationId xmlns:a16="http://schemas.microsoft.com/office/drawing/2014/main" id="{D1DD99FE-1ECA-4CFA-8D91-DD8AA9DBAC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30167" y="4928949"/>
              <a:ext cx="466248" cy="499125"/>
            </a:xfrm>
            <a:prstGeom prst="rect">
              <a:avLst/>
            </a:prstGeom>
          </p:spPr>
        </p:pic>
        <p:sp>
          <p:nvSpPr>
            <p:cNvPr id="45" name="TextBox 44">
              <a:extLst>
                <a:ext uri="{FF2B5EF4-FFF2-40B4-BE49-F238E27FC236}">
                  <a16:creationId xmlns:a16="http://schemas.microsoft.com/office/drawing/2014/main" id="{37B259DC-42CB-4CF9-8852-A295E1D34E6C}"/>
                </a:ext>
              </a:extLst>
            </p:cNvPr>
            <p:cNvSpPr txBox="1"/>
            <p:nvPr/>
          </p:nvSpPr>
          <p:spPr>
            <a:xfrm>
              <a:off x="12756628" y="4268367"/>
              <a:ext cx="1420658" cy="707886"/>
            </a:xfrm>
            <a:prstGeom prst="rect">
              <a:avLst/>
            </a:prstGeom>
            <a:noFill/>
          </p:spPr>
          <p:txBody>
            <a:bodyPr wrap="square" rtlCol="0">
              <a:spAutoFit/>
            </a:bodyPr>
            <a:lstStyle/>
            <a:p>
              <a:pPr algn="ctr"/>
              <a:r>
                <a:rPr lang="en-US" sz="2000" b="1" dirty="0"/>
                <a:t>199 Chapters</a:t>
              </a:r>
            </a:p>
          </p:txBody>
        </p:sp>
      </p:grpSp>
      <p:sp>
        <p:nvSpPr>
          <p:cNvPr id="2" name="Title 1">
            <a:extLst>
              <a:ext uri="{FF2B5EF4-FFF2-40B4-BE49-F238E27FC236}">
                <a16:creationId xmlns:a16="http://schemas.microsoft.com/office/drawing/2014/main" id="{3BFDD830-338B-490F-91CB-A419273DB1E9}"/>
              </a:ext>
            </a:extLst>
          </p:cNvPr>
          <p:cNvSpPr>
            <a:spLocks noGrp="1"/>
          </p:cNvSpPr>
          <p:nvPr>
            <p:ph type="title"/>
          </p:nvPr>
        </p:nvSpPr>
        <p:spPr/>
        <p:txBody>
          <a:bodyPr/>
          <a:lstStyle/>
          <a:p>
            <a:r>
              <a:rPr lang="en-US" dirty="0"/>
              <a:t>1984: ASHRAE Global Growth Commences</a:t>
            </a:r>
          </a:p>
        </p:txBody>
      </p:sp>
      <p:grpSp>
        <p:nvGrpSpPr>
          <p:cNvPr id="4" name="Group 3">
            <a:extLst>
              <a:ext uri="{FF2B5EF4-FFF2-40B4-BE49-F238E27FC236}">
                <a16:creationId xmlns:a16="http://schemas.microsoft.com/office/drawing/2014/main" id="{007F29AF-ACDC-4645-AB3B-45A73E2EB779}"/>
              </a:ext>
            </a:extLst>
          </p:cNvPr>
          <p:cNvGrpSpPr/>
          <p:nvPr/>
        </p:nvGrpSpPr>
        <p:grpSpPr>
          <a:xfrm>
            <a:off x="240439" y="4822453"/>
            <a:ext cx="11493620" cy="954948"/>
            <a:chOff x="131878" y="4816735"/>
            <a:chExt cx="11493620" cy="954948"/>
          </a:xfrm>
        </p:grpSpPr>
        <p:sp>
          <p:nvSpPr>
            <p:cNvPr id="5" name="TextBox 4">
              <a:extLst>
                <a:ext uri="{FF2B5EF4-FFF2-40B4-BE49-F238E27FC236}">
                  <a16:creationId xmlns:a16="http://schemas.microsoft.com/office/drawing/2014/main" id="{D6042289-D5C2-4E8B-A4DF-3C14A5C09970}"/>
                </a:ext>
              </a:extLst>
            </p:cNvPr>
            <p:cNvSpPr txBox="1"/>
            <p:nvPr/>
          </p:nvSpPr>
          <p:spPr>
            <a:xfrm>
              <a:off x="2518340" y="4825876"/>
              <a:ext cx="1144887" cy="369332"/>
            </a:xfrm>
            <a:prstGeom prst="rect">
              <a:avLst/>
            </a:prstGeom>
            <a:noFill/>
          </p:spPr>
          <p:txBody>
            <a:bodyPr wrap="square" rtlCol="0">
              <a:spAutoFit/>
            </a:bodyPr>
            <a:lstStyle/>
            <a:p>
              <a:r>
                <a:rPr lang="en-US" b="1" dirty="0">
                  <a:solidFill>
                    <a:srgbClr val="422100"/>
                  </a:solidFill>
                </a:rPr>
                <a:t>1922</a:t>
              </a:r>
            </a:p>
          </p:txBody>
        </p:sp>
        <p:cxnSp>
          <p:nvCxnSpPr>
            <p:cNvPr id="6" name="Straight Connector 5">
              <a:extLst>
                <a:ext uri="{FF2B5EF4-FFF2-40B4-BE49-F238E27FC236}">
                  <a16:creationId xmlns:a16="http://schemas.microsoft.com/office/drawing/2014/main" id="{6DECFE80-E542-4377-BEB1-A185147DBC7A}"/>
                </a:ext>
              </a:extLst>
            </p:cNvPr>
            <p:cNvCxnSpPr/>
            <p:nvPr/>
          </p:nvCxnSpPr>
          <p:spPr>
            <a:xfrm>
              <a:off x="179400" y="5741417"/>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pic>
          <p:nvPicPr>
            <p:cNvPr id="7" name="Graphic 6" descr="Leaf">
              <a:extLst>
                <a:ext uri="{FF2B5EF4-FFF2-40B4-BE49-F238E27FC236}">
                  <a16:creationId xmlns:a16="http://schemas.microsoft.com/office/drawing/2014/main" id="{39FED9BA-C510-492C-856C-8F64FD167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428" y="5114752"/>
              <a:ext cx="430139" cy="430139"/>
            </a:xfrm>
            <a:prstGeom prst="rect">
              <a:avLst/>
            </a:prstGeom>
          </p:spPr>
        </p:pic>
        <p:pic>
          <p:nvPicPr>
            <p:cNvPr id="8" name="Graphic 7" descr="Leaf">
              <a:extLst>
                <a:ext uri="{FF2B5EF4-FFF2-40B4-BE49-F238E27FC236}">
                  <a16:creationId xmlns:a16="http://schemas.microsoft.com/office/drawing/2014/main" id="{7B20A63E-D00B-482A-B17C-5BD61BCA95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310" y="5128643"/>
              <a:ext cx="430139" cy="430139"/>
            </a:xfrm>
            <a:prstGeom prst="rect">
              <a:avLst/>
            </a:prstGeom>
          </p:spPr>
        </p:pic>
        <p:pic>
          <p:nvPicPr>
            <p:cNvPr id="9" name="Graphic 8" descr="Leaf">
              <a:extLst>
                <a:ext uri="{FF2B5EF4-FFF2-40B4-BE49-F238E27FC236}">
                  <a16:creationId xmlns:a16="http://schemas.microsoft.com/office/drawing/2014/main" id="{3F8BDD72-9227-435B-96A3-D001DC1CE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7583" y="5126181"/>
              <a:ext cx="430139" cy="430139"/>
            </a:xfrm>
            <a:prstGeom prst="rect">
              <a:avLst/>
            </a:prstGeom>
          </p:spPr>
        </p:pic>
        <p:sp>
          <p:nvSpPr>
            <p:cNvPr id="10" name="TextBox 9">
              <a:extLst>
                <a:ext uri="{FF2B5EF4-FFF2-40B4-BE49-F238E27FC236}">
                  <a16:creationId xmlns:a16="http://schemas.microsoft.com/office/drawing/2014/main" id="{3EFE1D87-AACC-4396-BC0B-8EBE053381D3}"/>
                </a:ext>
              </a:extLst>
            </p:cNvPr>
            <p:cNvSpPr txBox="1"/>
            <p:nvPr/>
          </p:nvSpPr>
          <p:spPr>
            <a:xfrm>
              <a:off x="131878" y="4816735"/>
              <a:ext cx="1144887" cy="369332"/>
            </a:xfrm>
            <a:prstGeom prst="rect">
              <a:avLst/>
            </a:prstGeom>
            <a:noFill/>
          </p:spPr>
          <p:txBody>
            <a:bodyPr wrap="square" rtlCol="0">
              <a:spAutoFit/>
            </a:bodyPr>
            <a:lstStyle/>
            <a:p>
              <a:r>
                <a:rPr lang="en-US" b="1" dirty="0">
                  <a:solidFill>
                    <a:srgbClr val="422100"/>
                  </a:solidFill>
                </a:rPr>
                <a:t>1894</a:t>
              </a:r>
            </a:p>
          </p:txBody>
        </p:sp>
        <p:sp>
          <p:nvSpPr>
            <p:cNvPr id="11" name="TextBox 10">
              <a:extLst>
                <a:ext uri="{FF2B5EF4-FFF2-40B4-BE49-F238E27FC236}">
                  <a16:creationId xmlns:a16="http://schemas.microsoft.com/office/drawing/2014/main" id="{F23FD023-E5F6-464C-83AD-CBA8895DC9FD}"/>
                </a:ext>
              </a:extLst>
            </p:cNvPr>
            <p:cNvSpPr txBox="1"/>
            <p:nvPr/>
          </p:nvSpPr>
          <p:spPr>
            <a:xfrm>
              <a:off x="1060782" y="4818426"/>
              <a:ext cx="1144887" cy="369332"/>
            </a:xfrm>
            <a:prstGeom prst="rect">
              <a:avLst/>
            </a:prstGeom>
            <a:noFill/>
          </p:spPr>
          <p:txBody>
            <a:bodyPr wrap="square" rtlCol="0">
              <a:spAutoFit/>
            </a:bodyPr>
            <a:lstStyle/>
            <a:p>
              <a:r>
                <a:rPr lang="en-US" b="1" dirty="0">
                  <a:solidFill>
                    <a:srgbClr val="422100"/>
                  </a:solidFill>
                </a:rPr>
                <a:t>1906</a:t>
              </a:r>
            </a:p>
          </p:txBody>
        </p:sp>
        <p:pic>
          <p:nvPicPr>
            <p:cNvPr id="12" name="Graphic 11" descr="Leaf">
              <a:extLst>
                <a:ext uri="{FF2B5EF4-FFF2-40B4-BE49-F238E27FC236}">
                  <a16:creationId xmlns:a16="http://schemas.microsoft.com/office/drawing/2014/main" id="{41D53CC4-92C0-4F8E-8DCD-2413325213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0071" y="5138188"/>
              <a:ext cx="430139" cy="430139"/>
            </a:xfrm>
            <a:prstGeom prst="rect">
              <a:avLst/>
            </a:prstGeom>
          </p:spPr>
        </p:pic>
        <p:sp>
          <p:nvSpPr>
            <p:cNvPr id="13" name="TextBox 12">
              <a:extLst>
                <a:ext uri="{FF2B5EF4-FFF2-40B4-BE49-F238E27FC236}">
                  <a16:creationId xmlns:a16="http://schemas.microsoft.com/office/drawing/2014/main" id="{00E60E33-52FD-496C-AFA6-0A1036CECBCB}"/>
                </a:ext>
              </a:extLst>
            </p:cNvPr>
            <p:cNvSpPr txBox="1"/>
            <p:nvPr/>
          </p:nvSpPr>
          <p:spPr>
            <a:xfrm>
              <a:off x="3819070" y="4819151"/>
              <a:ext cx="1144887" cy="369332"/>
            </a:xfrm>
            <a:prstGeom prst="rect">
              <a:avLst/>
            </a:prstGeom>
            <a:noFill/>
          </p:spPr>
          <p:txBody>
            <a:bodyPr wrap="square" rtlCol="0">
              <a:spAutoFit/>
            </a:bodyPr>
            <a:lstStyle/>
            <a:p>
              <a:r>
                <a:rPr lang="en-US" b="1" dirty="0">
                  <a:solidFill>
                    <a:srgbClr val="422100"/>
                  </a:solidFill>
                </a:rPr>
                <a:t>1956</a:t>
              </a:r>
            </a:p>
          </p:txBody>
        </p:sp>
      </p:grpSp>
      <p:grpSp>
        <p:nvGrpSpPr>
          <p:cNvPr id="18" name="Group 17">
            <a:extLst>
              <a:ext uri="{FF2B5EF4-FFF2-40B4-BE49-F238E27FC236}">
                <a16:creationId xmlns:a16="http://schemas.microsoft.com/office/drawing/2014/main" id="{E0F38019-F775-403A-A0A2-C8FABAC8136C}"/>
              </a:ext>
            </a:extLst>
          </p:cNvPr>
          <p:cNvGrpSpPr/>
          <p:nvPr/>
        </p:nvGrpSpPr>
        <p:grpSpPr>
          <a:xfrm>
            <a:off x="4763705" y="4861617"/>
            <a:ext cx="1144887" cy="726316"/>
            <a:chOff x="5411989" y="4816735"/>
            <a:chExt cx="1144887" cy="726316"/>
          </a:xfrm>
        </p:grpSpPr>
        <p:pic>
          <p:nvPicPr>
            <p:cNvPr id="16" name="Graphic 15" descr="Leaf">
              <a:extLst>
                <a:ext uri="{FF2B5EF4-FFF2-40B4-BE49-F238E27FC236}">
                  <a16:creationId xmlns:a16="http://schemas.microsoft.com/office/drawing/2014/main" id="{4747398A-910C-48A0-81E7-89FE1D7CD2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112912"/>
              <a:ext cx="430139" cy="430139"/>
            </a:xfrm>
            <a:prstGeom prst="rect">
              <a:avLst/>
            </a:prstGeom>
          </p:spPr>
        </p:pic>
        <p:sp>
          <p:nvSpPr>
            <p:cNvPr id="17" name="TextBox 16">
              <a:extLst>
                <a:ext uri="{FF2B5EF4-FFF2-40B4-BE49-F238E27FC236}">
                  <a16:creationId xmlns:a16="http://schemas.microsoft.com/office/drawing/2014/main" id="{2760549A-6784-464E-A56F-E774C20FE404}"/>
                </a:ext>
              </a:extLst>
            </p:cNvPr>
            <p:cNvSpPr txBox="1"/>
            <p:nvPr/>
          </p:nvSpPr>
          <p:spPr>
            <a:xfrm>
              <a:off x="5411989" y="4816735"/>
              <a:ext cx="1144887" cy="369332"/>
            </a:xfrm>
            <a:prstGeom prst="rect">
              <a:avLst/>
            </a:prstGeom>
            <a:noFill/>
          </p:spPr>
          <p:txBody>
            <a:bodyPr wrap="square" rtlCol="0">
              <a:spAutoFit/>
            </a:bodyPr>
            <a:lstStyle/>
            <a:p>
              <a:r>
                <a:rPr lang="en-US" b="1" dirty="0">
                  <a:solidFill>
                    <a:srgbClr val="422100"/>
                  </a:solidFill>
                </a:rPr>
                <a:t>1984</a:t>
              </a:r>
            </a:p>
          </p:txBody>
        </p:sp>
      </p:grpSp>
      <p:sp>
        <p:nvSpPr>
          <p:cNvPr id="19" name="TextBox 18">
            <a:extLst>
              <a:ext uri="{FF2B5EF4-FFF2-40B4-BE49-F238E27FC236}">
                <a16:creationId xmlns:a16="http://schemas.microsoft.com/office/drawing/2014/main" id="{C8C0E257-ECD3-4CE5-BE8A-5EA4444B81C1}"/>
              </a:ext>
            </a:extLst>
          </p:cNvPr>
          <p:cNvSpPr txBox="1"/>
          <p:nvPr/>
        </p:nvSpPr>
        <p:spPr>
          <a:xfrm>
            <a:off x="4567489" y="4278225"/>
            <a:ext cx="1373792" cy="646331"/>
          </a:xfrm>
          <a:prstGeom prst="rect">
            <a:avLst/>
          </a:prstGeom>
          <a:noFill/>
        </p:spPr>
        <p:txBody>
          <a:bodyPr wrap="square" rtlCol="0">
            <a:spAutoFit/>
          </a:bodyPr>
          <a:lstStyle/>
          <a:p>
            <a:r>
              <a:rPr lang="en-US" b="1" dirty="0"/>
              <a:t>Singapore, </a:t>
            </a:r>
          </a:p>
          <a:p>
            <a:r>
              <a:rPr lang="en-US" b="1" dirty="0"/>
              <a:t>Hong Kong</a:t>
            </a:r>
          </a:p>
        </p:txBody>
      </p:sp>
      <p:grpSp>
        <p:nvGrpSpPr>
          <p:cNvPr id="14" name="Group 13">
            <a:extLst>
              <a:ext uri="{FF2B5EF4-FFF2-40B4-BE49-F238E27FC236}">
                <a16:creationId xmlns:a16="http://schemas.microsoft.com/office/drawing/2014/main" id="{981A2C88-283D-4342-ADC5-F0999D95ED9A}"/>
              </a:ext>
            </a:extLst>
          </p:cNvPr>
          <p:cNvGrpSpPr/>
          <p:nvPr/>
        </p:nvGrpSpPr>
        <p:grpSpPr>
          <a:xfrm>
            <a:off x="5789447" y="4562347"/>
            <a:ext cx="3180125" cy="1031266"/>
            <a:chOff x="5789447" y="4562347"/>
            <a:chExt cx="3180125" cy="1031266"/>
          </a:xfrm>
        </p:grpSpPr>
        <p:grpSp>
          <p:nvGrpSpPr>
            <p:cNvPr id="20" name="Group 19">
              <a:extLst>
                <a:ext uri="{FF2B5EF4-FFF2-40B4-BE49-F238E27FC236}">
                  <a16:creationId xmlns:a16="http://schemas.microsoft.com/office/drawing/2014/main" id="{A3B506E9-8B76-4A44-A1A8-216753416A42}"/>
                </a:ext>
              </a:extLst>
            </p:cNvPr>
            <p:cNvGrpSpPr/>
            <p:nvPr/>
          </p:nvGrpSpPr>
          <p:grpSpPr>
            <a:xfrm>
              <a:off x="5789447" y="4880138"/>
              <a:ext cx="1144887" cy="713475"/>
              <a:chOff x="5159691" y="4771916"/>
              <a:chExt cx="1144887" cy="713475"/>
            </a:xfrm>
          </p:grpSpPr>
          <p:pic>
            <p:nvPicPr>
              <p:cNvPr id="21" name="Graphic 20" descr="Leaf">
                <a:extLst>
                  <a:ext uri="{FF2B5EF4-FFF2-40B4-BE49-F238E27FC236}">
                    <a16:creationId xmlns:a16="http://schemas.microsoft.com/office/drawing/2014/main" id="{D4BB7FB5-ADD6-45BF-AC2C-AD7767F57E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5581" y="5055252"/>
                <a:ext cx="430139" cy="430139"/>
              </a:xfrm>
              <a:prstGeom prst="rect">
                <a:avLst/>
              </a:prstGeom>
            </p:spPr>
          </p:pic>
          <p:sp>
            <p:nvSpPr>
              <p:cNvPr id="22" name="TextBox 21">
                <a:extLst>
                  <a:ext uri="{FF2B5EF4-FFF2-40B4-BE49-F238E27FC236}">
                    <a16:creationId xmlns:a16="http://schemas.microsoft.com/office/drawing/2014/main" id="{C5C9AAC6-D0D6-49F0-812C-86AD42276B08}"/>
                  </a:ext>
                </a:extLst>
              </p:cNvPr>
              <p:cNvSpPr txBox="1"/>
              <p:nvPr/>
            </p:nvSpPr>
            <p:spPr>
              <a:xfrm>
                <a:off x="5159691" y="4771916"/>
                <a:ext cx="1144887" cy="369332"/>
              </a:xfrm>
              <a:prstGeom prst="rect">
                <a:avLst/>
              </a:prstGeom>
              <a:noFill/>
            </p:spPr>
            <p:txBody>
              <a:bodyPr wrap="square" rtlCol="0">
                <a:spAutoFit/>
              </a:bodyPr>
              <a:lstStyle/>
              <a:p>
                <a:r>
                  <a:rPr lang="en-US" b="1" dirty="0">
                    <a:solidFill>
                      <a:srgbClr val="422100"/>
                    </a:solidFill>
                  </a:rPr>
                  <a:t>1990</a:t>
                </a:r>
              </a:p>
            </p:txBody>
          </p:sp>
        </p:grpSp>
        <p:sp>
          <p:nvSpPr>
            <p:cNvPr id="23" name="TextBox 22">
              <a:extLst>
                <a:ext uri="{FF2B5EF4-FFF2-40B4-BE49-F238E27FC236}">
                  <a16:creationId xmlns:a16="http://schemas.microsoft.com/office/drawing/2014/main" id="{D30D03D0-1695-43D0-93AE-C7FBE5007262}"/>
                </a:ext>
              </a:extLst>
            </p:cNvPr>
            <p:cNvSpPr txBox="1"/>
            <p:nvPr/>
          </p:nvSpPr>
          <p:spPr>
            <a:xfrm>
              <a:off x="5801624" y="4562751"/>
              <a:ext cx="2295810" cy="369332"/>
            </a:xfrm>
            <a:prstGeom prst="rect">
              <a:avLst/>
            </a:prstGeom>
            <a:noFill/>
          </p:spPr>
          <p:txBody>
            <a:bodyPr wrap="square" rtlCol="0">
              <a:spAutoFit/>
            </a:bodyPr>
            <a:lstStyle/>
            <a:p>
              <a:r>
                <a:rPr lang="en-US" b="1" dirty="0"/>
                <a:t>India</a:t>
              </a:r>
            </a:p>
          </p:txBody>
        </p:sp>
        <p:grpSp>
          <p:nvGrpSpPr>
            <p:cNvPr id="24" name="Group 23">
              <a:extLst>
                <a:ext uri="{FF2B5EF4-FFF2-40B4-BE49-F238E27FC236}">
                  <a16:creationId xmlns:a16="http://schemas.microsoft.com/office/drawing/2014/main" id="{BD237A64-79EE-45C9-BC9B-32CA8E7214B5}"/>
                </a:ext>
              </a:extLst>
            </p:cNvPr>
            <p:cNvGrpSpPr/>
            <p:nvPr/>
          </p:nvGrpSpPr>
          <p:grpSpPr>
            <a:xfrm>
              <a:off x="6714361" y="4881729"/>
              <a:ext cx="1144887" cy="703456"/>
              <a:chOff x="5411989" y="4771015"/>
              <a:chExt cx="1144887" cy="703456"/>
            </a:xfrm>
          </p:grpSpPr>
          <p:pic>
            <p:nvPicPr>
              <p:cNvPr id="25" name="Graphic 24" descr="Leaf">
                <a:extLst>
                  <a:ext uri="{FF2B5EF4-FFF2-40B4-BE49-F238E27FC236}">
                    <a16:creationId xmlns:a16="http://schemas.microsoft.com/office/drawing/2014/main" id="{18CEC100-F1BC-452D-AAC6-236AC9829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044332"/>
                <a:ext cx="430139" cy="430139"/>
              </a:xfrm>
              <a:prstGeom prst="rect">
                <a:avLst/>
              </a:prstGeom>
            </p:spPr>
          </p:pic>
          <p:sp>
            <p:nvSpPr>
              <p:cNvPr id="26" name="TextBox 25">
                <a:extLst>
                  <a:ext uri="{FF2B5EF4-FFF2-40B4-BE49-F238E27FC236}">
                    <a16:creationId xmlns:a16="http://schemas.microsoft.com/office/drawing/2014/main" id="{25701B31-CE8E-4573-AEA9-4D2ECFA367A7}"/>
                  </a:ext>
                </a:extLst>
              </p:cNvPr>
              <p:cNvSpPr txBox="1"/>
              <p:nvPr/>
            </p:nvSpPr>
            <p:spPr>
              <a:xfrm>
                <a:off x="5411989" y="4771015"/>
                <a:ext cx="1144887" cy="369332"/>
              </a:xfrm>
              <a:prstGeom prst="rect">
                <a:avLst/>
              </a:prstGeom>
              <a:noFill/>
            </p:spPr>
            <p:txBody>
              <a:bodyPr wrap="square" rtlCol="0">
                <a:spAutoFit/>
              </a:bodyPr>
              <a:lstStyle/>
              <a:p>
                <a:r>
                  <a:rPr lang="en-US" b="1" dirty="0">
                    <a:solidFill>
                      <a:srgbClr val="422100"/>
                    </a:solidFill>
                  </a:rPr>
                  <a:t>1995</a:t>
                </a:r>
              </a:p>
            </p:txBody>
          </p:sp>
        </p:grpSp>
        <p:sp>
          <p:nvSpPr>
            <p:cNvPr id="32" name="TextBox 31">
              <a:extLst>
                <a:ext uri="{FF2B5EF4-FFF2-40B4-BE49-F238E27FC236}">
                  <a16:creationId xmlns:a16="http://schemas.microsoft.com/office/drawing/2014/main" id="{E13FF6CF-3948-48EF-B08C-14B535B316F2}"/>
                </a:ext>
              </a:extLst>
            </p:cNvPr>
            <p:cNvSpPr txBox="1"/>
            <p:nvPr/>
          </p:nvSpPr>
          <p:spPr>
            <a:xfrm>
              <a:off x="6684979" y="4562347"/>
              <a:ext cx="798528" cy="369332"/>
            </a:xfrm>
            <a:prstGeom prst="rect">
              <a:avLst/>
            </a:prstGeom>
            <a:noFill/>
          </p:spPr>
          <p:txBody>
            <a:bodyPr wrap="square" rtlCol="0">
              <a:spAutoFit/>
            </a:bodyPr>
            <a:lstStyle/>
            <a:p>
              <a:r>
                <a:rPr lang="en-US" b="1" dirty="0"/>
                <a:t>Cairo</a:t>
              </a:r>
            </a:p>
          </p:txBody>
        </p:sp>
        <p:grpSp>
          <p:nvGrpSpPr>
            <p:cNvPr id="34" name="Group 33">
              <a:extLst>
                <a:ext uri="{FF2B5EF4-FFF2-40B4-BE49-F238E27FC236}">
                  <a16:creationId xmlns:a16="http://schemas.microsoft.com/office/drawing/2014/main" id="{F1FA25E9-B36C-4D40-9544-8324F11CC153}"/>
                </a:ext>
              </a:extLst>
            </p:cNvPr>
            <p:cNvGrpSpPr/>
            <p:nvPr/>
          </p:nvGrpSpPr>
          <p:grpSpPr>
            <a:xfrm>
              <a:off x="7758334" y="4888266"/>
              <a:ext cx="1144887" cy="692026"/>
              <a:chOff x="5411989" y="4805305"/>
              <a:chExt cx="1144887" cy="692026"/>
            </a:xfrm>
          </p:grpSpPr>
          <p:pic>
            <p:nvPicPr>
              <p:cNvPr id="35" name="Graphic 34" descr="Leaf">
                <a:extLst>
                  <a:ext uri="{FF2B5EF4-FFF2-40B4-BE49-F238E27FC236}">
                    <a16:creationId xmlns:a16="http://schemas.microsoft.com/office/drawing/2014/main" id="{B4266A1E-0697-4A13-9D21-3AE7D636BB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067192"/>
                <a:ext cx="430139" cy="430139"/>
              </a:xfrm>
              <a:prstGeom prst="rect">
                <a:avLst/>
              </a:prstGeom>
            </p:spPr>
          </p:pic>
          <p:sp>
            <p:nvSpPr>
              <p:cNvPr id="36" name="TextBox 35">
                <a:extLst>
                  <a:ext uri="{FF2B5EF4-FFF2-40B4-BE49-F238E27FC236}">
                    <a16:creationId xmlns:a16="http://schemas.microsoft.com/office/drawing/2014/main" id="{58CA3C76-CC6D-489D-BE5C-59119140F58F}"/>
                  </a:ext>
                </a:extLst>
              </p:cNvPr>
              <p:cNvSpPr txBox="1"/>
              <p:nvPr/>
            </p:nvSpPr>
            <p:spPr>
              <a:xfrm>
                <a:off x="5411989" y="4805305"/>
                <a:ext cx="1144887" cy="369332"/>
              </a:xfrm>
              <a:prstGeom prst="rect">
                <a:avLst/>
              </a:prstGeom>
              <a:noFill/>
            </p:spPr>
            <p:txBody>
              <a:bodyPr wrap="square" rtlCol="0">
                <a:spAutoFit/>
              </a:bodyPr>
              <a:lstStyle/>
              <a:p>
                <a:r>
                  <a:rPr lang="en-US" b="1" dirty="0">
                    <a:solidFill>
                      <a:srgbClr val="422100"/>
                    </a:solidFill>
                  </a:rPr>
                  <a:t>1996</a:t>
                </a:r>
              </a:p>
            </p:txBody>
          </p:sp>
        </p:grpSp>
        <p:sp>
          <p:nvSpPr>
            <p:cNvPr id="37" name="TextBox 36">
              <a:extLst>
                <a:ext uri="{FF2B5EF4-FFF2-40B4-BE49-F238E27FC236}">
                  <a16:creationId xmlns:a16="http://schemas.microsoft.com/office/drawing/2014/main" id="{9A2BF0AA-4C69-481D-B14B-07FDC966F0DB}"/>
                </a:ext>
              </a:extLst>
            </p:cNvPr>
            <p:cNvSpPr txBox="1"/>
            <p:nvPr/>
          </p:nvSpPr>
          <p:spPr>
            <a:xfrm>
              <a:off x="7548914" y="4569207"/>
              <a:ext cx="1420658" cy="369332"/>
            </a:xfrm>
            <a:prstGeom prst="rect">
              <a:avLst/>
            </a:prstGeom>
            <a:noFill/>
          </p:spPr>
          <p:txBody>
            <a:bodyPr wrap="square" rtlCol="0">
              <a:spAutoFit/>
            </a:bodyPr>
            <a:lstStyle/>
            <a:p>
              <a:r>
                <a:rPr lang="en-US" b="1" dirty="0"/>
                <a:t>Mexico City</a:t>
              </a:r>
            </a:p>
          </p:txBody>
        </p:sp>
      </p:grpSp>
      <p:grpSp>
        <p:nvGrpSpPr>
          <p:cNvPr id="15" name="Group 14">
            <a:extLst>
              <a:ext uri="{FF2B5EF4-FFF2-40B4-BE49-F238E27FC236}">
                <a16:creationId xmlns:a16="http://schemas.microsoft.com/office/drawing/2014/main" id="{8A636816-1D86-45B1-B0DA-B2064E2CC1F3}"/>
              </a:ext>
            </a:extLst>
          </p:cNvPr>
          <p:cNvGrpSpPr/>
          <p:nvPr/>
        </p:nvGrpSpPr>
        <p:grpSpPr>
          <a:xfrm>
            <a:off x="8875486" y="4559169"/>
            <a:ext cx="2431097" cy="1020994"/>
            <a:chOff x="8875486" y="4559169"/>
            <a:chExt cx="2431097" cy="1020994"/>
          </a:xfrm>
        </p:grpSpPr>
        <p:grpSp>
          <p:nvGrpSpPr>
            <p:cNvPr id="29" name="Group 28">
              <a:extLst>
                <a:ext uri="{FF2B5EF4-FFF2-40B4-BE49-F238E27FC236}">
                  <a16:creationId xmlns:a16="http://schemas.microsoft.com/office/drawing/2014/main" id="{35402891-B422-41A4-A542-542469977B59}"/>
                </a:ext>
              </a:extLst>
            </p:cNvPr>
            <p:cNvGrpSpPr/>
            <p:nvPr/>
          </p:nvGrpSpPr>
          <p:grpSpPr>
            <a:xfrm>
              <a:off x="8990831" y="4894440"/>
              <a:ext cx="1144887" cy="680596"/>
              <a:chOff x="5411989" y="4816735"/>
              <a:chExt cx="1144887" cy="680596"/>
            </a:xfrm>
          </p:grpSpPr>
          <p:pic>
            <p:nvPicPr>
              <p:cNvPr id="30" name="Graphic 29" descr="Leaf">
                <a:extLst>
                  <a:ext uri="{FF2B5EF4-FFF2-40B4-BE49-F238E27FC236}">
                    <a16:creationId xmlns:a16="http://schemas.microsoft.com/office/drawing/2014/main" id="{8CA9DEB8-4BBF-4BC2-9335-6CEA8ADB96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067192"/>
                <a:ext cx="430139" cy="430139"/>
              </a:xfrm>
              <a:prstGeom prst="rect">
                <a:avLst/>
              </a:prstGeom>
            </p:spPr>
          </p:pic>
          <p:sp>
            <p:nvSpPr>
              <p:cNvPr id="31" name="TextBox 30">
                <a:extLst>
                  <a:ext uri="{FF2B5EF4-FFF2-40B4-BE49-F238E27FC236}">
                    <a16:creationId xmlns:a16="http://schemas.microsoft.com/office/drawing/2014/main" id="{09BD62F0-E563-4901-B9FB-6D4785B0ED33}"/>
                  </a:ext>
                </a:extLst>
              </p:cNvPr>
              <p:cNvSpPr txBox="1"/>
              <p:nvPr/>
            </p:nvSpPr>
            <p:spPr>
              <a:xfrm>
                <a:off x="5411989" y="4816735"/>
                <a:ext cx="1144887" cy="369332"/>
              </a:xfrm>
              <a:prstGeom prst="rect">
                <a:avLst/>
              </a:prstGeom>
              <a:noFill/>
            </p:spPr>
            <p:txBody>
              <a:bodyPr wrap="square" rtlCol="0">
                <a:spAutoFit/>
              </a:bodyPr>
              <a:lstStyle/>
              <a:p>
                <a:r>
                  <a:rPr lang="en-US" b="1" dirty="0">
                    <a:solidFill>
                      <a:srgbClr val="422100"/>
                    </a:solidFill>
                  </a:rPr>
                  <a:t>1996</a:t>
                </a:r>
              </a:p>
            </p:txBody>
          </p:sp>
        </p:grpSp>
        <p:sp>
          <p:nvSpPr>
            <p:cNvPr id="33" name="TextBox 32">
              <a:extLst>
                <a:ext uri="{FF2B5EF4-FFF2-40B4-BE49-F238E27FC236}">
                  <a16:creationId xmlns:a16="http://schemas.microsoft.com/office/drawing/2014/main" id="{C266EBDA-183D-4C04-B95D-EABCA771C3EE}"/>
                </a:ext>
              </a:extLst>
            </p:cNvPr>
            <p:cNvSpPr txBox="1"/>
            <p:nvPr/>
          </p:nvSpPr>
          <p:spPr>
            <a:xfrm>
              <a:off x="8875486" y="4559169"/>
              <a:ext cx="1420658" cy="369332"/>
            </a:xfrm>
            <a:prstGeom prst="rect">
              <a:avLst/>
            </a:prstGeom>
            <a:noFill/>
          </p:spPr>
          <p:txBody>
            <a:bodyPr wrap="square" rtlCol="0">
              <a:spAutoFit/>
            </a:bodyPr>
            <a:lstStyle/>
            <a:p>
              <a:r>
                <a:rPr lang="en-US" b="1" dirty="0"/>
                <a:t>Greece</a:t>
              </a:r>
            </a:p>
          </p:txBody>
        </p:sp>
        <p:grpSp>
          <p:nvGrpSpPr>
            <p:cNvPr id="38" name="Group 37">
              <a:extLst>
                <a:ext uri="{FF2B5EF4-FFF2-40B4-BE49-F238E27FC236}">
                  <a16:creationId xmlns:a16="http://schemas.microsoft.com/office/drawing/2014/main" id="{38D29F32-DFEC-410C-AB9E-6405C7BE23D4}"/>
                </a:ext>
              </a:extLst>
            </p:cNvPr>
            <p:cNvGrpSpPr/>
            <p:nvPr/>
          </p:nvGrpSpPr>
          <p:grpSpPr>
            <a:xfrm>
              <a:off x="9955644" y="4888137"/>
              <a:ext cx="1144887" cy="692026"/>
              <a:chOff x="5411989" y="4805305"/>
              <a:chExt cx="1144887" cy="692026"/>
            </a:xfrm>
          </p:grpSpPr>
          <p:pic>
            <p:nvPicPr>
              <p:cNvPr id="39" name="Graphic 38" descr="Leaf">
                <a:extLst>
                  <a:ext uri="{FF2B5EF4-FFF2-40B4-BE49-F238E27FC236}">
                    <a16:creationId xmlns:a16="http://schemas.microsoft.com/office/drawing/2014/main" id="{94880B37-488F-4403-864E-824A80BC19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067192"/>
                <a:ext cx="430139" cy="430139"/>
              </a:xfrm>
              <a:prstGeom prst="rect">
                <a:avLst/>
              </a:prstGeom>
            </p:spPr>
          </p:pic>
          <p:sp>
            <p:nvSpPr>
              <p:cNvPr id="40" name="TextBox 39">
                <a:extLst>
                  <a:ext uri="{FF2B5EF4-FFF2-40B4-BE49-F238E27FC236}">
                    <a16:creationId xmlns:a16="http://schemas.microsoft.com/office/drawing/2014/main" id="{18B1AC02-D9C8-4DDC-BD14-AE0ECEA92899}"/>
                  </a:ext>
                </a:extLst>
              </p:cNvPr>
              <p:cNvSpPr txBox="1"/>
              <p:nvPr/>
            </p:nvSpPr>
            <p:spPr>
              <a:xfrm>
                <a:off x="5411989" y="4805305"/>
                <a:ext cx="1144887" cy="369332"/>
              </a:xfrm>
              <a:prstGeom prst="rect">
                <a:avLst/>
              </a:prstGeom>
              <a:noFill/>
            </p:spPr>
            <p:txBody>
              <a:bodyPr wrap="square" rtlCol="0">
                <a:spAutoFit/>
              </a:bodyPr>
              <a:lstStyle/>
              <a:p>
                <a:r>
                  <a:rPr lang="en-US" b="1" dirty="0">
                    <a:solidFill>
                      <a:srgbClr val="422100"/>
                    </a:solidFill>
                  </a:rPr>
                  <a:t>2002</a:t>
                </a:r>
              </a:p>
            </p:txBody>
          </p:sp>
        </p:grpSp>
        <p:sp>
          <p:nvSpPr>
            <p:cNvPr id="41" name="TextBox 40">
              <a:extLst>
                <a:ext uri="{FF2B5EF4-FFF2-40B4-BE49-F238E27FC236}">
                  <a16:creationId xmlns:a16="http://schemas.microsoft.com/office/drawing/2014/main" id="{3DD0B456-BC6B-437B-B65C-8E65E7B64126}"/>
                </a:ext>
              </a:extLst>
            </p:cNvPr>
            <p:cNvSpPr txBox="1"/>
            <p:nvPr/>
          </p:nvSpPr>
          <p:spPr>
            <a:xfrm>
              <a:off x="9885925" y="4569552"/>
              <a:ext cx="1420658" cy="369332"/>
            </a:xfrm>
            <a:prstGeom prst="rect">
              <a:avLst/>
            </a:prstGeom>
            <a:noFill/>
          </p:spPr>
          <p:txBody>
            <a:bodyPr wrap="square" rtlCol="0">
              <a:spAutoFit/>
            </a:bodyPr>
            <a:lstStyle/>
            <a:p>
              <a:r>
                <a:rPr lang="en-US" b="1" dirty="0"/>
                <a:t>Brasil</a:t>
              </a:r>
            </a:p>
          </p:txBody>
        </p:sp>
      </p:grpSp>
      <p:pic>
        <p:nvPicPr>
          <p:cNvPr id="42" name="Picture 41" descr="Map&#10;&#10;Description automatically generated">
            <a:extLst>
              <a:ext uri="{FF2B5EF4-FFF2-40B4-BE49-F238E27FC236}">
                <a16:creationId xmlns:a16="http://schemas.microsoft.com/office/drawing/2014/main" id="{C7C659E9-91B6-43AF-AA86-03DF90353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423" y="1097638"/>
            <a:ext cx="5816252" cy="3253095"/>
          </a:xfrm>
          <a:prstGeom prst="rect">
            <a:avLst/>
          </a:prstGeom>
        </p:spPr>
      </p:pic>
    </p:spTree>
    <p:extLst>
      <p:ext uri="{BB962C8B-B14F-4D97-AF65-F5344CB8AC3E}">
        <p14:creationId xmlns:p14="http://schemas.microsoft.com/office/powerpoint/2010/main" val="11039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EB0E-58CD-416B-A3D0-DCF04C2B7D2F}"/>
              </a:ext>
            </a:extLst>
          </p:cNvPr>
          <p:cNvSpPr>
            <a:spLocks noGrp="1"/>
          </p:cNvSpPr>
          <p:nvPr>
            <p:ph type="title"/>
          </p:nvPr>
        </p:nvSpPr>
        <p:spPr/>
        <p:txBody>
          <a:bodyPr/>
          <a:lstStyle/>
          <a:p>
            <a:r>
              <a:rPr lang="en-US" dirty="0"/>
              <a:t>Who Fed Your Roots?</a:t>
            </a:r>
          </a:p>
        </p:txBody>
      </p:sp>
      <p:grpSp>
        <p:nvGrpSpPr>
          <p:cNvPr id="8" name="Group 7">
            <a:extLst>
              <a:ext uri="{FF2B5EF4-FFF2-40B4-BE49-F238E27FC236}">
                <a16:creationId xmlns:a16="http://schemas.microsoft.com/office/drawing/2014/main" id="{8334364D-91E3-46BD-9635-948EF2DDDE3A}"/>
              </a:ext>
            </a:extLst>
          </p:cNvPr>
          <p:cNvGrpSpPr/>
          <p:nvPr/>
        </p:nvGrpSpPr>
        <p:grpSpPr>
          <a:xfrm>
            <a:off x="349190" y="4790985"/>
            <a:ext cx="11493620" cy="968667"/>
            <a:chOff x="131878" y="4803016"/>
            <a:chExt cx="11493620" cy="968667"/>
          </a:xfrm>
        </p:grpSpPr>
        <p:sp>
          <p:nvSpPr>
            <p:cNvPr id="10" name="TextBox 9">
              <a:extLst>
                <a:ext uri="{FF2B5EF4-FFF2-40B4-BE49-F238E27FC236}">
                  <a16:creationId xmlns:a16="http://schemas.microsoft.com/office/drawing/2014/main" id="{3D42AB8A-5D0B-4328-81F3-992CFAAB896B}"/>
                </a:ext>
              </a:extLst>
            </p:cNvPr>
            <p:cNvSpPr txBox="1"/>
            <p:nvPr/>
          </p:nvSpPr>
          <p:spPr>
            <a:xfrm>
              <a:off x="2518340" y="4803016"/>
              <a:ext cx="1144887" cy="369332"/>
            </a:xfrm>
            <a:prstGeom prst="rect">
              <a:avLst/>
            </a:prstGeom>
            <a:noFill/>
          </p:spPr>
          <p:txBody>
            <a:bodyPr wrap="square" rtlCol="0">
              <a:spAutoFit/>
            </a:bodyPr>
            <a:lstStyle/>
            <a:p>
              <a:r>
                <a:rPr lang="en-US" b="1" dirty="0">
                  <a:solidFill>
                    <a:srgbClr val="422100"/>
                  </a:solidFill>
                </a:rPr>
                <a:t>1922</a:t>
              </a:r>
            </a:p>
          </p:txBody>
        </p:sp>
        <p:cxnSp>
          <p:nvCxnSpPr>
            <p:cNvPr id="13" name="Straight Connector 12">
              <a:extLst>
                <a:ext uri="{FF2B5EF4-FFF2-40B4-BE49-F238E27FC236}">
                  <a16:creationId xmlns:a16="http://schemas.microsoft.com/office/drawing/2014/main" id="{DAA3B43B-563B-49F9-98DD-A6C9B9049579}"/>
                </a:ext>
              </a:extLst>
            </p:cNvPr>
            <p:cNvCxnSpPr/>
            <p:nvPr/>
          </p:nvCxnSpPr>
          <p:spPr>
            <a:xfrm>
              <a:off x="179400" y="5741417"/>
              <a:ext cx="11446098" cy="30266"/>
            </a:xfrm>
            <a:prstGeom prst="line">
              <a:avLst/>
            </a:prstGeom>
            <a:ln w="50800">
              <a:solidFill>
                <a:srgbClr val="422100"/>
              </a:solidFill>
            </a:ln>
          </p:spPr>
          <p:style>
            <a:lnRef idx="1">
              <a:schemeClr val="accent1"/>
            </a:lnRef>
            <a:fillRef idx="0">
              <a:schemeClr val="accent1"/>
            </a:fillRef>
            <a:effectRef idx="0">
              <a:schemeClr val="accent1"/>
            </a:effectRef>
            <a:fontRef idx="minor">
              <a:schemeClr val="tx1"/>
            </a:fontRef>
          </p:style>
        </p:cxnSp>
        <p:pic>
          <p:nvPicPr>
            <p:cNvPr id="14" name="Graphic 13" descr="Leaf">
              <a:extLst>
                <a:ext uri="{FF2B5EF4-FFF2-40B4-BE49-F238E27FC236}">
                  <a16:creationId xmlns:a16="http://schemas.microsoft.com/office/drawing/2014/main" id="{FCD53345-AB69-4E58-B5B1-C6ED675F29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428" y="5114752"/>
              <a:ext cx="430139" cy="430139"/>
            </a:xfrm>
            <a:prstGeom prst="rect">
              <a:avLst/>
            </a:prstGeom>
          </p:spPr>
        </p:pic>
        <p:pic>
          <p:nvPicPr>
            <p:cNvPr id="15" name="Graphic 14" descr="Leaf">
              <a:extLst>
                <a:ext uri="{FF2B5EF4-FFF2-40B4-BE49-F238E27FC236}">
                  <a16:creationId xmlns:a16="http://schemas.microsoft.com/office/drawing/2014/main" id="{79FA881A-C6D7-4F05-8166-ED8D551CF9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310" y="5128643"/>
              <a:ext cx="430139" cy="430139"/>
            </a:xfrm>
            <a:prstGeom prst="rect">
              <a:avLst/>
            </a:prstGeom>
          </p:spPr>
        </p:pic>
        <p:pic>
          <p:nvPicPr>
            <p:cNvPr id="16" name="Graphic 15" descr="Leaf">
              <a:extLst>
                <a:ext uri="{FF2B5EF4-FFF2-40B4-BE49-F238E27FC236}">
                  <a16:creationId xmlns:a16="http://schemas.microsoft.com/office/drawing/2014/main" id="{94436827-6BA7-489D-B32A-CCCCB912EB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7583" y="5114751"/>
              <a:ext cx="430139" cy="430139"/>
            </a:xfrm>
            <a:prstGeom prst="rect">
              <a:avLst/>
            </a:prstGeom>
          </p:spPr>
        </p:pic>
        <p:sp>
          <p:nvSpPr>
            <p:cNvPr id="17" name="TextBox 16">
              <a:extLst>
                <a:ext uri="{FF2B5EF4-FFF2-40B4-BE49-F238E27FC236}">
                  <a16:creationId xmlns:a16="http://schemas.microsoft.com/office/drawing/2014/main" id="{EF93413D-3E93-4252-8FAF-F995A70810FA}"/>
                </a:ext>
              </a:extLst>
            </p:cNvPr>
            <p:cNvSpPr txBox="1"/>
            <p:nvPr/>
          </p:nvSpPr>
          <p:spPr>
            <a:xfrm>
              <a:off x="131878" y="4816735"/>
              <a:ext cx="1144887" cy="369332"/>
            </a:xfrm>
            <a:prstGeom prst="rect">
              <a:avLst/>
            </a:prstGeom>
            <a:noFill/>
          </p:spPr>
          <p:txBody>
            <a:bodyPr wrap="square" rtlCol="0">
              <a:spAutoFit/>
            </a:bodyPr>
            <a:lstStyle/>
            <a:p>
              <a:r>
                <a:rPr lang="en-US" b="1" dirty="0">
                  <a:solidFill>
                    <a:srgbClr val="422100"/>
                  </a:solidFill>
                </a:rPr>
                <a:t>1894</a:t>
              </a:r>
            </a:p>
          </p:txBody>
        </p:sp>
        <p:sp>
          <p:nvSpPr>
            <p:cNvPr id="18" name="TextBox 17">
              <a:extLst>
                <a:ext uri="{FF2B5EF4-FFF2-40B4-BE49-F238E27FC236}">
                  <a16:creationId xmlns:a16="http://schemas.microsoft.com/office/drawing/2014/main" id="{62886CCA-9F4B-4677-8546-865FADA249DB}"/>
                </a:ext>
              </a:extLst>
            </p:cNvPr>
            <p:cNvSpPr txBox="1"/>
            <p:nvPr/>
          </p:nvSpPr>
          <p:spPr>
            <a:xfrm>
              <a:off x="1060782" y="4818426"/>
              <a:ext cx="1144887" cy="369332"/>
            </a:xfrm>
            <a:prstGeom prst="rect">
              <a:avLst/>
            </a:prstGeom>
            <a:noFill/>
          </p:spPr>
          <p:txBody>
            <a:bodyPr wrap="square" rtlCol="0">
              <a:spAutoFit/>
            </a:bodyPr>
            <a:lstStyle/>
            <a:p>
              <a:r>
                <a:rPr lang="en-US" b="1" dirty="0">
                  <a:solidFill>
                    <a:srgbClr val="422100"/>
                  </a:solidFill>
                </a:rPr>
                <a:t>1906</a:t>
              </a:r>
            </a:p>
          </p:txBody>
        </p:sp>
        <p:pic>
          <p:nvPicPr>
            <p:cNvPr id="19" name="Graphic 18" descr="Leaf">
              <a:extLst>
                <a:ext uri="{FF2B5EF4-FFF2-40B4-BE49-F238E27FC236}">
                  <a16:creationId xmlns:a16="http://schemas.microsoft.com/office/drawing/2014/main" id="{AEBE960E-EBE0-4A85-9BF6-C1C4468D7A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0071" y="5138188"/>
              <a:ext cx="430139" cy="430139"/>
            </a:xfrm>
            <a:prstGeom prst="rect">
              <a:avLst/>
            </a:prstGeom>
          </p:spPr>
        </p:pic>
        <p:sp>
          <p:nvSpPr>
            <p:cNvPr id="20" name="TextBox 19">
              <a:extLst>
                <a:ext uri="{FF2B5EF4-FFF2-40B4-BE49-F238E27FC236}">
                  <a16:creationId xmlns:a16="http://schemas.microsoft.com/office/drawing/2014/main" id="{5482592F-B9EB-4DDD-88E9-EFCC6BA82153}"/>
                </a:ext>
              </a:extLst>
            </p:cNvPr>
            <p:cNvSpPr txBox="1"/>
            <p:nvPr/>
          </p:nvSpPr>
          <p:spPr>
            <a:xfrm>
              <a:off x="3819070" y="4819151"/>
              <a:ext cx="1144887" cy="369332"/>
            </a:xfrm>
            <a:prstGeom prst="rect">
              <a:avLst/>
            </a:prstGeom>
            <a:noFill/>
          </p:spPr>
          <p:txBody>
            <a:bodyPr wrap="square" rtlCol="0">
              <a:spAutoFit/>
            </a:bodyPr>
            <a:lstStyle/>
            <a:p>
              <a:r>
                <a:rPr lang="en-US" b="1" dirty="0">
                  <a:solidFill>
                    <a:srgbClr val="422100"/>
                  </a:solidFill>
                </a:rPr>
                <a:t>1956</a:t>
              </a:r>
            </a:p>
          </p:txBody>
        </p:sp>
      </p:grpSp>
      <p:grpSp>
        <p:nvGrpSpPr>
          <p:cNvPr id="31" name="Group 30">
            <a:extLst>
              <a:ext uri="{FF2B5EF4-FFF2-40B4-BE49-F238E27FC236}">
                <a16:creationId xmlns:a16="http://schemas.microsoft.com/office/drawing/2014/main" id="{B7390746-E2AB-4CD1-9627-99F00AF6FBAE}"/>
              </a:ext>
            </a:extLst>
          </p:cNvPr>
          <p:cNvGrpSpPr/>
          <p:nvPr/>
        </p:nvGrpSpPr>
        <p:grpSpPr>
          <a:xfrm>
            <a:off x="5411989" y="4816735"/>
            <a:ext cx="1144887" cy="749176"/>
            <a:chOff x="5411989" y="4816735"/>
            <a:chExt cx="1144887" cy="749176"/>
          </a:xfrm>
        </p:grpSpPr>
        <p:pic>
          <p:nvPicPr>
            <p:cNvPr id="32" name="Graphic 31" descr="Leaf">
              <a:extLst>
                <a:ext uri="{FF2B5EF4-FFF2-40B4-BE49-F238E27FC236}">
                  <a16:creationId xmlns:a16="http://schemas.microsoft.com/office/drawing/2014/main" id="{39D63E9D-A770-45B4-8D95-D40DB9564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135772"/>
              <a:ext cx="430139" cy="430139"/>
            </a:xfrm>
            <a:prstGeom prst="rect">
              <a:avLst/>
            </a:prstGeom>
          </p:spPr>
        </p:pic>
        <p:sp>
          <p:nvSpPr>
            <p:cNvPr id="33" name="TextBox 32">
              <a:extLst>
                <a:ext uri="{FF2B5EF4-FFF2-40B4-BE49-F238E27FC236}">
                  <a16:creationId xmlns:a16="http://schemas.microsoft.com/office/drawing/2014/main" id="{16BBA458-D1AD-476E-BE86-5723ABB7D5C2}"/>
                </a:ext>
              </a:extLst>
            </p:cNvPr>
            <p:cNvSpPr txBox="1"/>
            <p:nvPr/>
          </p:nvSpPr>
          <p:spPr>
            <a:xfrm>
              <a:off x="5411989" y="4816735"/>
              <a:ext cx="1144887" cy="369332"/>
            </a:xfrm>
            <a:prstGeom prst="rect">
              <a:avLst/>
            </a:prstGeom>
            <a:noFill/>
          </p:spPr>
          <p:txBody>
            <a:bodyPr wrap="square" rtlCol="0">
              <a:spAutoFit/>
            </a:bodyPr>
            <a:lstStyle/>
            <a:p>
              <a:r>
                <a:rPr lang="en-US" b="1" dirty="0">
                  <a:solidFill>
                    <a:srgbClr val="422100"/>
                  </a:solidFill>
                </a:rPr>
                <a:t>1984</a:t>
              </a:r>
            </a:p>
          </p:txBody>
        </p:sp>
      </p:grpSp>
      <p:grpSp>
        <p:nvGrpSpPr>
          <p:cNvPr id="34" name="Group 33">
            <a:extLst>
              <a:ext uri="{FF2B5EF4-FFF2-40B4-BE49-F238E27FC236}">
                <a16:creationId xmlns:a16="http://schemas.microsoft.com/office/drawing/2014/main" id="{23944A92-FD82-415C-932B-37B5BD60989E}"/>
              </a:ext>
            </a:extLst>
          </p:cNvPr>
          <p:cNvGrpSpPr/>
          <p:nvPr/>
        </p:nvGrpSpPr>
        <p:grpSpPr>
          <a:xfrm>
            <a:off x="10913906" y="4797575"/>
            <a:ext cx="1144887" cy="749176"/>
            <a:chOff x="5411989" y="4816735"/>
            <a:chExt cx="1144887" cy="749176"/>
          </a:xfrm>
        </p:grpSpPr>
        <p:pic>
          <p:nvPicPr>
            <p:cNvPr id="35" name="Graphic 34" descr="Leaf">
              <a:extLst>
                <a:ext uri="{FF2B5EF4-FFF2-40B4-BE49-F238E27FC236}">
                  <a16:creationId xmlns:a16="http://schemas.microsoft.com/office/drawing/2014/main" id="{0B39372C-4C3D-4FF1-9EB0-0C7EF2BCB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2990" y="5135772"/>
              <a:ext cx="430139" cy="430139"/>
            </a:xfrm>
            <a:prstGeom prst="rect">
              <a:avLst/>
            </a:prstGeom>
          </p:spPr>
        </p:pic>
        <p:sp>
          <p:nvSpPr>
            <p:cNvPr id="36" name="TextBox 35">
              <a:extLst>
                <a:ext uri="{FF2B5EF4-FFF2-40B4-BE49-F238E27FC236}">
                  <a16:creationId xmlns:a16="http://schemas.microsoft.com/office/drawing/2014/main" id="{B23A39B6-A951-4414-B0A0-1E43BF55AA09}"/>
                </a:ext>
              </a:extLst>
            </p:cNvPr>
            <p:cNvSpPr txBox="1"/>
            <p:nvPr/>
          </p:nvSpPr>
          <p:spPr>
            <a:xfrm>
              <a:off x="5411989" y="4816735"/>
              <a:ext cx="1144887" cy="369332"/>
            </a:xfrm>
            <a:prstGeom prst="rect">
              <a:avLst/>
            </a:prstGeom>
            <a:noFill/>
          </p:spPr>
          <p:txBody>
            <a:bodyPr wrap="square" rtlCol="0">
              <a:spAutoFit/>
            </a:bodyPr>
            <a:lstStyle/>
            <a:p>
              <a:r>
                <a:rPr lang="en-US" b="1" dirty="0">
                  <a:solidFill>
                    <a:srgbClr val="422100"/>
                  </a:solidFill>
                </a:rPr>
                <a:t>today</a:t>
              </a:r>
            </a:p>
          </p:txBody>
        </p:sp>
      </p:grpSp>
      <p:grpSp>
        <p:nvGrpSpPr>
          <p:cNvPr id="6" name="Group 5">
            <a:extLst>
              <a:ext uri="{FF2B5EF4-FFF2-40B4-BE49-F238E27FC236}">
                <a16:creationId xmlns:a16="http://schemas.microsoft.com/office/drawing/2014/main" id="{1D3E0557-1C26-497B-8045-09AC90C01914}"/>
              </a:ext>
            </a:extLst>
          </p:cNvPr>
          <p:cNvGrpSpPr/>
          <p:nvPr/>
        </p:nvGrpSpPr>
        <p:grpSpPr>
          <a:xfrm>
            <a:off x="4384617" y="1210325"/>
            <a:ext cx="3470287" cy="2367260"/>
            <a:chOff x="5305003" y="1916668"/>
            <a:chExt cx="3470287" cy="2367260"/>
          </a:xfrm>
          <a:solidFill>
            <a:schemeClr val="accent1">
              <a:lumMod val="75000"/>
            </a:schemeClr>
          </a:solidFill>
        </p:grpSpPr>
        <p:sp>
          <p:nvSpPr>
            <p:cNvPr id="4" name="Flowchart: Document 3">
              <a:extLst>
                <a:ext uri="{FF2B5EF4-FFF2-40B4-BE49-F238E27FC236}">
                  <a16:creationId xmlns:a16="http://schemas.microsoft.com/office/drawing/2014/main" id="{97D5E453-D871-40E7-B5E4-701364F31D7E}"/>
                </a:ext>
              </a:extLst>
            </p:cNvPr>
            <p:cNvSpPr/>
            <p:nvPr/>
          </p:nvSpPr>
          <p:spPr>
            <a:xfrm>
              <a:off x="5305003" y="1916668"/>
              <a:ext cx="3470287" cy="2367260"/>
            </a:xfrm>
            <a:prstGeom prst="flowChartDocumen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486B21-6492-46E7-8A6E-17F80FD4E11D}"/>
                </a:ext>
              </a:extLst>
            </p:cNvPr>
            <p:cNvSpPr txBox="1"/>
            <p:nvPr/>
          </p:nvSpPr>
          <p:spPr>
            <a:xfrm>
              <a:off x="6119761" y="1916668"/>
              <a:ext cx="2043445" cy="954107"/>
            </a:xfrm>
            <a:prstGeom prst="rect">
              <a:avLst/>
            </a:prstGeom>
            <a:grpFill/>
          </p:spPr>
          <p:txBody>
            <a:bodyPr wrap="none" rtlCol="0">
              <a:spAutoFit/>
            </a:bodyPr>
            <a:lstStyle/>
            <a:p>
              <a:r>
                <a:rPr lang="en-US" sz="3200" dirty="0">
                  <a:solidFill>
                    <a:schemeClr val="bg1"/>
                  </a:solidFill>
                </a:rPr>
                <a:t>Your list</a:t>
              </a:r>
            </a:p>
            <a:p>
              <a:r>
                <a:rPr lang="en-US" sz="2400" i="1" dirty="0">
                  <a:solidFill>
                    <a:schemeClr val="bg1"/>
                  </a:solidFill>
                </a:rPr>
                <a:t>2-3 first names</a:t>
              </a:r>
            </a:p>
          </p:txBody>
        </p:sp>
      </p:grpSp>
      <p:pic>
        <p:nvPicPr>
          <p:cNvPr id="7" name="Picture 6">
            <a:extLst>
              <a:ext uri="{FF2B5EF4-FFF2-40B4-BE49-F238E27FC236}">
                <a16:creationId xmlns:a16="http://schemas.microsoft.com/office/drawing/2014/main" id="{EED61BB3-6D20-4A56-AD96-4FF790B3E89A}"/>
              </a:ext>
            </a:extLst>
          </p:cNvPr>
          <p:cNvPicPr>
            <a:picLocks noChangeAspect="1"/>
          </p:cNvPicPr>
          <p:nvPr/>
        </p:nvPicPr>
        <p:blipFill>
          <a:blip r:embed="rId5"/>
          <a:stretch>
            <a:fillRect/>
          </a:stretch>
        </p:blipFill>
        <p:spPr>
          <a:xfrm>
            <a:off x="5226382" y="2328313"/>
            <a:ext cx="5134239" cy="3072272"/>
          </a:xfrm>
          <a:prstGeom prst="rect">
            <a:avLst/>
          </a:prstGeom>
        </p:spPr>
      </p:pic>
    </p:spTree>
    <p:extLst>
      <p:ext uri="{BB962C8B-B14F-4D97-AF65-F5344CB8AC3E}">
        <p14:creationId xmlns:p14="http://schemas.microsoft.com/office/powerpoint/2010/main" val="24821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23D5-C380-4A04-88C5-8E1D58DD5A97}"/>
              </a:ext>
            </a:extLst>
          </p:cNvPr>
          <p:cNvSpPr>
            <a:spLocks noGrp="1"/>
          </p:cNvSpPr>
          <p:nvPr>
            <p:ph type="title"/>
          </p:nvPr>
        </p:nvSpPr>
        <p:spPr/>
        <p:txBody>
          <a:bodyPr/>
          <a:lstStyle/>
          <a:p>
            <a:r>
              <a:rPr lang="en-US" dirty="0"/>
              <a:t>Who Fed My Roots?</a:t>
            </a:r>
          </a:p>
        </p:txBody>
      </p:sp>
      <p:pic>
        <p:nvPicPr>
          <p:cNvPr id="3" name="Picture 2">
            <a:extLst>
              <a:ext uri="{FF2B5EF4-FFF2-40B4-BE49-F238E27FC236}">
                <a16:creationId xmlns:a16="http://schemas.microsoft.com/office/drawing/2014/main" id="{411670E8-203E-450C-AF0D-F381AA3A9432}"/>
              </a:ext>
            </a:extLst>
          </p:cNvPr>
          <p:cNvPicPr>
            <a:picLocks noChangeAspect="1"/>
          </p:cNvPicPr>
          <p:nvPr/>
        </p:nvPicPr>
        <p:blipFill>
          <a:blip r:embed="rId3"/>
          <a:stretch>
            <a:fillRect/>
          </a:stretch>
        </p:blipFill>
        <p:spPr>
          <a:xfrm>
            <a:off x="3880539" y="1317839"/>
            <a:ext cx="2189240" cy="2920212"/>
          </a:xfrm>
          <a:prstGeom prst="rect">
            <a:avLst/>
          </a:prstGeom>
          <a:effectLst>
            <a:outerShdw blurRad="50800" dist="38100" dir="2700000" algn="tl" rotWithShape="0">
              <a:prstClr val="black">
                <a:alpha val="40000"/>
              </a:prstClr>
            </a:outerShdw>
          </a:effectLst>
        </p:spPr>
      </p:pic>
      <p:pic>
        <p:nvPicPr>
          <p:cNvPr id="4" name="Picture 3" descr="A picture containing person, indoor, posing&#10;&#10;Description automatically generated">
            <a:extLst>
              <a:ext uri="{FF2B5EF4-FFF2-40B4-BE49-F238E27FC236}">
                <a16:creationId xmlns:a16="http://schemas.microsoft.com/office/drawing/2014/main" id="{56269F22-9141-49E6-A766-055E682FB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803" y="1980392"/>
            <a:ext cx="2721323" cy="1814215"/>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75D7598B-EC8A-4A7A-B11F-BA9870B544ED}"/>
              </a:ext>
            </a:extLst>
          </p:cNvPr>
          <p:cNvSpPr/>
          <p:nvPr/>
        </p:nvSpPr>
        <p:spPr>
          <a:xfrm>
            <a:off x="3922493" y="4249911"/>
            <a:ext cx="2197268" cy="369332"/>
          </a:xfrm>
          <a:prstGeom prst="rect">
            <a:avLst/>
          </a:prstGeom>
        </p:spPr>
        <p:txBody>
          <a:bodyPr wrap="none">
            <a:spAutoFit/>
          </a:bodyPr>
          <a:lstStyle/>
          <a:p>
            <a:r>
              <a:rPr lang="en-US" b="1" dirty="0"/>
              <a:t>1981: Neil Patterson </a:t>
            </a:r>
          </a:p>
        </p:txBody>
      </p:sp>
      <p:sp>
        <p:nvSpPr>
          <p:cNvPr id="21" name="Rectangle 20">
            <a:extLst>
              <a:ext uri="{FF2B5EF4-FFF2-40B4-BE49-F238E27FC236}">
                <a16:creationId xmlns:a16="http://schemas.microsoft.com/office/drawing/2014/main" id="{BEA4CA74-EA30-4469-A830-CFC85327C945}"/>
              </a:ext>
            </a:extLst>
          </p:cNvPr>
          <p:cNvSpPr/>
          <p:nvPr/>
        </p:nvSpPr>
        <p:spPr>
          <a:xfrm>
            <a:off x="7125057" y="3936339"/>
            <a:ext cx="1330814" cy="369332"/>
          </a:xfrm>
          <a:prstGeom prst="rect">
            <a:avLst/>
          </a:prstGeom>
        </p:spPr>
        <p:txBody>
          <a:bodyPr wrap="none">
            <a:spAutoFit/>
          </a:bodyPr>
          <a:lstStyle/>
          <a:p>
            <a:r>
              <a:rPr lang="en-US" b="1" dirty="0"/>
              <a:t>Charlie Culp</a:t>
            </a:r>
          </a:p>
        </p:txBody>
      </p:sp>
      <p:sp>
        <p:nvSpPr>
          <p:cNvPr id="24" name="Rectangle 23">
            <a:extLst>
              <a:ext uri="{FF2B5EF4-FFF2-40B4-BE49-F238E27FC236}">
                <a16:creationId xmlns:a16="http://schemas.microsoft.com/office/drawing/2014/main" id="{E80C9A87-3F90-4AAE-8B37-CA29336D3CD9}"/>
              </a:ext>
            </a:extLst>
          </p:cNvPr>
          <p:cNvSpPr/>
          <p:nvPr/>
        </p:nvSpPr>
        <p:spPr>
          <a:xfrm>
            <a:off x="9699077" y="4523951"/>
            <a:ext cx="1625125" cy="369332"/>
          </a:xfrm>
          <a:prstGeom prst="rect">
            <a:avLst/>
          </a:prstGeom>
        </p:spPr>
        <p:txBody>
          <a:bodyPr wrap="none">
            <a:spAutoFit/>
          </a:bodyPr>
          <a:lstStyle/>
          <a:p>
            <a:pPr algn="ctr"/>
            <a:r>
              <a:rPr lang="en-US" b="1" dirty="0"/>
              <a:t>Mike Brambley</a:t>
            </a:r>
          </a:p>
        </p:txBody>
      </p:sp>
      <p:sp>
        <p:nvSpPr>
          <p:cNvPr id="13" name="TextBox 12">
            <a:extLst>
              <a:ext uri="{FF2B5EF4-FFF2-40B4-BE49-F238E27FC236}">
                <a16:creationId xmlns:a16="http://schemas.microsoft.com/office/drawing/2014/main" id="{7010A6D6-C136-4F11-90D3-BBF9CE269AD7}"/>
              </a:ext>
            </a:extLst>
          </p:cNvPr>
          <p:cNvSpPr txBox="1"/>
          <p:nvPr/>
        </p:nvSpPr>
        <p:spPr>
          <a:xfrm>
            <a:off x="3350666" y="4797155"/>
            <a:ext cx="3545434" cy="646331"/>
          </a:xfrm>
          <a:prstGeom prst="rect">
            <a:avLst/>
          </a:prstGeom>
          <a:noFill/>
        </p:spPr>
        <p:txBody>
          <a:bodyPr wrap="square" rtlCol="0">
            <a:spAutoFit/>
          </a:bodyPr>
          <a:lstStyle/>
          <a:p>
            <a:pPr algn="ctr"/>
            <a:r>
              <a:rPr lang="en-US" b="1" dirty="0"/>
              <a:t>Connect a Colleague today </a:t>
            </a:r>
          </a:p>
          <a:p>
            <a:pPr algn="ctr"/>
            <a:r>
              <a:rPr lang="en-US" dirty="0">
                <a:solidFill>
                  <a:schemeClr val="accent1"/>
                </a:solidFill>
              </a:rPr>
              <a:t>ashrae.org/connect</a:t>
            </a:r>
          </a:p>
        </p:txBody>
      </p:sp>
      <p:pic>
        <p:nvPicPr>
          <p:cNvPr id="6" name="Picture 5" descr="A person smiling for the picture&#10;&#10;Description automatically generated with medium confidence">
            <a:extLst>
              <a:ext uri="{FF2B5EF4-FFF2-40B4-BE49-F238E27FC236}">
                <a16:creationId xmlns:a16="http://schemas.microsoft.com/office/drawing/2014/main" id="{559272F3-1F57-4AFE-8632-BF3F207AC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895" y="1942667"/>
            <a:ext cx="1897488" cy="2257659"/>
          </a:xfrm>
          <a:prstGeom prst="rect">
            <a:avLst/>
          </a:prstGeom>
        </p:spPr>
      </p:pic>
    </p:spTree>
    <p:extLst>
      <p:ext uri="{BB962C8B-B14F-4D97-AF65-F5344CB8AC3E}">
        <p14:creationId xmlns:p14="http://schemas.microsoft.com/office/powerpoint/2010/main" val="13641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13" grpId="0"/>
    </p:bld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F503FB1-00C5-4116-87F9-0F5F07039CAF}" vid="{2DB3DD0D-8C0C-48B2-B778-C314ACF3FED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4190</TotalTime>
  <Words>3309</Words>
  <Application>Microsoft Office PowerPoint</Application>
  <PresentationFormat>Widescreen</PresentationFormat>
  <Paragraphs>410</Paragraphs>
  <Slides>28</Slides>
  <Notes>26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Akzidenz Grotesk BE Regular</vt:lpstr>
      <vt:lpstr>Akzidenz Grotesk BE XBdCn</vt:lpstr>
      <vt:lpstr>akzidenz-grotesk-condensed</vt:lpstr>
      <vt:lpstr>Arial</vt:lpstr>
      <vt:lpstr>Calibri</vt:lpstr>
      <vt:lpstr>Calibri Light</vt:lpstr>
      <vt:lpstr>Theme2</vt:lpstr>
      <vt:lpstr>Custom Design</vt:lpstr>
      <vt:lpstr>PowerPoint Presentation</vt:lpstr>
      <vt:lpstr>PowerPoint Presentation</vt:lpstr>
      <vt:lpstr>Our Heritage – Our Roots</vt:lpstr>
      <vt:lpstr>1894: Root One - Personal Growth</vt:lpstr>
      <vt:lpstr>1906: Root Two – Chapters (Grassroots)</vt:lpstr>
      <vt:lpstr>1922 – 1956: Growth in North America</vt:lpstr>
      <vt:lpstr>1984: ASHRAE Global Growth Commences</vt:lpstr>
      <vt:lpstr>Who Fed Your Roots?</vt:lpstr>
      <vt:lpstr>Who Fed My Roots?</vt:lpstr>
      <vt:lpstr>1917: Root Three - Technology</vt:lpstr>
      <vt:lpstr>PowerPoint Presentation</vt:lpstr>
      <vt:lpstr>Global Impact: Education and Training</vt:lpstr>
      <vt:lpstr>Global Impact: ASHRAE Member Funded Research</vt:lpstr>
      <vt:lpstr>Global Impact: Young Engineers in ASHRAE (YEA)</vt:lpstr>
      <vt:lpstr>Global Impact: Epidemic Task Force</vt:lpstr>
      <vt:lpstr>2020-2021: Embrace Technology to Become Fully Digital</vt:lpstr>
      <vt:lpstr>High Tech / High Touch</vt:lpstr>
      <vt:lpstr>On to Extraordinary!</vt:lpstr>
      <vt:lpstr>Roots: Technology and Personal Growth </vt:lpstr>
      <vt:lpstr>Root Two: Chapters and Regions (Grassroots) </vt:lpstr>
      <vt:lpstr>Root Two: Chapters and Region (grassroots)</vt:lpstr>
      <vt:lpstr>Root One: Personal Growth </vt:lpstr>
      <vt:lpstr>Root One: Personal Growth</vt:lpstr>
      <vt:lpstr>Root Two: Grassroots Member-to-Member Connections</vt:lpstr>
      <vt:lpstr>Whose Roots will you feed in the next three months?</vt:lpstr>
      <vt:lpstr>Share Your “Feed the Roots” Moments</vt:lpstr>
      <vt:lpstr>Personal Growth. Global Impact.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dc:creator>
  <cp:lastModifiedBy>Wilson, Anne</cp:lastModifiedBy>
  <cp:revision>187</cp:revision>
  <cp:lastPrinted>2021-04-22T16:22:14Z</cp:lastPrinted>
  <dcterms:created xsi:type="dcterms:W3CDTF">2021-03-30T13:37:06Z</dcterms:created>
  <dcterms:modified xsi:type="dcterms:W3CDTF">2021-08-09T16:12:37Z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05017bb6-8f57-4b2f-bc75-ef67d51a479e</vt:lpwstr>
  </property>
  <property fmtid="{D5CDD505-2E9C-101B-9397-08002B2CF9AE}" pid="3" name="CLASSIFICATION">
    <vt:lpwstr>TT-DC-3</vt:lpwstr>
  </property>
</Properties>
</file>